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887" r:id="rId2"/>
    <p:sldId id="1086" r:id="rId3"/>
    <p:sldId id="1394" r:id="rId4"/>
    <p:sldId id="1395" r:id="rId5"/>
    <p:sldId id="1396" r:id="rId6"/>
    <p:sldId id="1397" r:id="rId7"/>
    <p:sldId id="1398" r:id="rId8"/>
    <p:sldId id="1399" r:id="rId9"/>
    <p:sldId id="1400" r:id="rId10"/>
    <p:sldId id="1401" r:id="rId11"/>
    <p:sldId id="1402" r:id="rId12"/>
    <p:sldId id="1403" r:id="rId13"/>
    <p:sldId id="1404" r:id="rId14"/>
    <p:sldId id="1405" r:id="rId15"/>
    <p:sldId id="1406" r:id="rId16"/>
    <p:sldId id="1407" r:id="rId17"/>
    <p:sldId id="1408" r:id="rId18"/>
    <p:sldId id="1409" r:id="rId19"/>
    <p:sldId id="1410" r:id="rId20"/>
    <p:sldId id="1411" r:id="rId21"/>
    <p:sldId id="1412" r:id="rId22"/>
    <p:sldId id="1413" r:id="rId23"/>
    <p:sldId id="1414" r:id="rId24"/>
    <p:sldId id="1415" r:id="rId25"/>
    <p:sldId id="1416" r:id="rId26"/>
    <p:sldId id="1417" r:id="rId27"/>
    <p:sldId id="1418" r:id="rId28"/>
    <p:sldId id="1419" r:id="rId29"/>
    <p:sldId id="1420" r:id="rId30"/>
    <p:sldId id="1421" r:id="rId31"/>
    <p:sldId id="1422" r:id="rId32"/>
    <p:sldId id="1423" r:id="rId33"/>
    <p:sldId id="1424" r:id="rId34"/>
    <p:sldId id="1425" r:id="rId35"/>
    <p:sldId id="1426" r:id="rId36"/>
    <p:sldId id="1427" r:id="rId37"/>
    <p:sldId id="1428" r:id="rId38"/>
    <p:sldId id="1389" r:id="rId39"/>
    <p:sldId id="1429" r:id="rId40"/>
    <p:sldId id="1430" r:id="rId41"/>
    <p:sldId id="1431" r:id="rId42"/>
    <p:sldId id="1432" r:id="rId43"/>
    <p:sldId id="890" r:id="rId44"/>
  </p:sldIdLst>
  <p:sldSz cx="10693400" cy="7561263"/>
  <p:notesSz cx="6858000" cy="9144000"/>
  <p:defaultTextStyle>
    <a:defPPr>
      <a:defRPr lang="en-US"/>
    </a:defPPr>
    <a:lvl1pPr marL="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">
          <p15:clr>
            <a:srgbClr val="A4A3A4"/>
          </p15:clr>
        </p15:guide>
        <p15:guide id="2" orient="horz" pos="2336">
          <p15:clr>
            <a:srgbClr val="A4A3A4"/>
          </p15:clr>
        </p15:guide>
        <p15:guide id="3" orient="horz" pos="4241">
          <p15:clr>
            <a:srgbClr val="A4A3A4"/>
          </p15:clr>
        </p15:guide>
        <p15:guide id="4" orient="horz" pos="3878">
          <p15:clr>
            <a:srgbClr val="A4A3A4"/>
          </p15:clr>
        </p15:guide>
        <p15:guide id="5" pos="6212">
          <p15:clr>
            <a:srgbClr val="A4A3A4"/>
          </p15:clr>
        </p15:guide>
        <p15:guide id="6" pos="9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1B4C"/>
    <a:srgbClr val="BE3969"/>
    <a:srgbClr val="AAB964"/>
    <a:srgbClr val="7F7F7F"/>
    <a:srgbClr val="F2F2F2"/>
    <a:srgbClr val="8ADB53"/>
    <a:srgbClr val="956B9C"/>
    <a:srgbClr val="2DA4A2"/>
    <a:srgbClr val="404040"/>
    <a:srgbClr val="313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140" autoAdjust="0"/>
    <p:restoredTop sz="93979" autoAdjust="0"/>
  </p:normalViewPr>
  <p:slideViewPr>
    <p:cSldViewPr snapToObjects="1" showGuides="1">
      <p:cViewPr varScale="1">
        <p:scale>
          <a:sx n="59" d="100"/>
          <a:sy n="59" d="100"/>
        </p:scale>
        <p:origin x="352" y="48"/>
      </p:cViewPr>
      <p:guideLst>
        <p:guide orient="horz" pos="431"/>
        <p:guide orient="horz" pos="2336"/>
        <p:guide orient="horz" pos="4241"/>
        <p:guide orient="horz" pos="3878"/>
        <p:guide pos="6212"/>
        <p:guide pos="9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CE94-A49F-CB4E-9AD9-728E13DD868F}" type="datetime1">
              <a:rPr lang="it-IT" smtClean="0"/>
              <a:t>07/07/2023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F594D-7EB9-A04E-AC48-C588CE56DC9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30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7E77-92FF-334F-9C90-28536B62662B}" type="datetime1">
              <a:rPr lang="it-IT" smtClean="0"/>
              <a:t>07/07/2023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7CEFA-24DD-C84A-A367-9FBF1723324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72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CEFA-24DD-C84A-A367-9FBF172332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6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CEFA-24DD-C84A-A367-9FBF1723324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1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berta.pirone\Documents\Corporate\Identity2015\Intranet\Modelli powerpoint per le presentazioni di valenza aziendale\sfondo_acq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1" y="-70945"/>
            <a:ext cx="10817528" cy="7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7"/>
          <p:cNvSpPr txBox="1">
            <a:spLocks/>
          </p:cNvSpPr>
          <p:nvPr userDrawn="1"/>
        </p:nvSpPr>
        <p:spPr>
          <a:xfrm>
            <a:off x="2541630" y="5139393"/>
            <a:ext cx="2262187" cy="297422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5B6770"/>
                </a:solidFill>
              </a:rPr>
              <a:t>Roma, </a:t>
            </a:r>
            <a:fld id="{B3959731-B74E-462C-BFAB-78DAF7AB655B}" type="datetime4">
              <a:rPr lang="it-IT" smtClean="0">
                <a:solidFill>
                  <a:srgbClr val="5B6770"/>
                </a:solidFill>
              </a:rPr>
              <a:t>7 luglio 2023</a:t>
            </a:fld>
            <a:endParaRPr lang="it-IT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8603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DB10931-DD9A-4D38-A607-FD4F2F9DD0C0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FC4557-F243-4BAA-97EE-68D26E40BBD4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  <p:sp>
        <p:nvSpPr>
          <p:cNvPr id="21" name="Titolo 19">
            <a:extLst>
              <a:ext uri="{FF2B5EF4-FFF2-40B4-BE49-F238E27FC236}">
                <a16:creationId xmlns:a16="http://schemas.microsoft.com/office/drawing/2014/main" id="{3796BCBD-E6BC-47C5-B719-51FEA7E10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6660" y="324247"/>
            <a:ext cx="5352458" cy="40116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100">
                <a:solidFill>
                  <a:srgbClr val="821B4C"/>
                </a:solidFill>
              </a:defRPr>
            </a:lvl1pPr>
          </a:lstStyle>
          <a:p>
            <a:pPr algn="r"/>
            <a:r>
              <a:rPr lang="it-IT" sz="1100" b="1" dirty="0">
                <a:solidFill>
                  <a:srgbClr val="821B4C"/>
                </a:solidFill>
              </a:rPr>
              <a:t>Gestione ed efficientamento energetico degli impianti di illuminazione pubblica di proprietà degli Enti Locali - Enti Piccoli </a:t>
            </a:r>
            <a:r>
              <a:rPr lang="it-IT" sz="1100" b="0" dirty="0">
                <a:solidFill>
                  <a:srgbClr val="821B4C"/>
                </a:solidFill>
              </a:rPr>
              <a:t>(1/2) </a:t>
            </a:r>
            <a:endParaRPr lang="it-IT" sz="1100" dirty="0">
              <a:solidFill>
                <a:srgbClr val="821B4C"/>
              </a:solidFill>
            </a:endParaRPr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65B4B3E9-BDD6-453A-B4C2-92D57171B7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7950" y="828303"/>
            <a:ext cx="2700000" cy="1800000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3303B21-66DA-4B2D-8032-5478A67F1480}"/>
              </a:ext>
            </a:extLst>
          </p:cNvPr>
          <p:cNvSpPr/>
          <p:nvPr userDrawn="1"/>
        </p:nvSpPr>
        <p:spPr>
          <a:xfrm>
            <a:off x="7587950" y="2628303"/>
            <a:ext cx="2700000" cy="493296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017F1CEE-AFEB-4EA3-A6A7-BD607DF27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4810" r="43377" b="38099"/>
          <a:stretch/>
        </p:blipFill>
        <p:spPr>
          <a:xfrm>
            <a:off x="7794972" y="2988543"/>
            <a:ext cx="2492979" cy="4680520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FCA142E-BB41-44DF-8C8D-2B858799651D}"/>
              </a:ext>
            </a:extLst>
          </p:cNvPr>
          <p:cNvSpPr txBox="1"/>
          <p:nvPr userDrawn="1"/>
        </p:nvSpPr>
        <p:spPr>
          <a:xfrm>
            <a:off x="9417664" y="1981113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Lotti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chemeClr val="bg1"/>
                </a:solidFill>
              </a:rPr>
              <a:t>1</a:t>
            </a:r>
            <a:endParaRPr lang="it-IT" sz="1200" dirty="0">
              <a:solidFill>
                <a:schemeClr val="bg1"/>
              </a:solidFill>
            </a:endParaRPr>
          </a:p>
        </p:txBody>
      </p:sp>
      <p:grpSp>
        <p:nvGrpSpPr>
          <p:cNvPr id="33" name="Elemento grafico 24">
            <a:extLst>
              <a:ext uri="{FF2B5EF4-FFF2-40B4-BE49-F238E27FC236}">
                <a16:creationId xmlns:a16="http://schemas.microsoft.com/office/drawing/2014/main" id="{05841755-76FE-488D-9186-DB1DDF2A4508}"/>
              </a:ext>
            </a:extLst>
          </p:cNvPr>
          <p:cNvGrpSpPr/>
          <p:nvPr userDrawn="1"/>
        </p:nvGrpSpPr>
        <p:grpSpPr>
          <a:xfrm>
            <a:off x="9850681" y="2239207"/>
            <a:ext cx="188223" cy="199541"/>
            <a:chOff x="9654363" y="2195816"/>
            <a:chExt cx="188223" cy="199541"/>
          </a:xfrm>
          <a:noFill/>
        </p:grpSpPr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24C989A4-C861-4A6D-B750-A6FBAD65A2E7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C267C474-8B5E-4BBA-AA47-6A9881226F1F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9F4F424A-91D8-4576-A240-8D81D8DBDEEE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5F462F55-B709-48E9-B9A9-5D21E14817EB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A65F91F4-765B-4320-A61F-06AB0C6F256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95DB0AC4-17B3-49E8-A4EA-F3AB228E1D51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C1FDCBD-51A4-47A3-933E-DCC2FB03A11D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8659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2DC52D6E-54C7-43BD-965F-BF0C68A94C57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865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E2683C6C-36B1-4B1E-9816-63F9311C6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1152" y="1971713"/>
            <a:ext cx="1431081" cy="53498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buNone/>
              <a:defRPr lang="it-IT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497937" rtl="0" eaLnBrk="1" latinLnBrk="0" hangingPunct="1">
              <a:defRPr lang="it-IT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it-IT" sz="1200" b="1" dirty="0">
                <a:solidFill>
                  <a:schemeClr val="bg1"/>
                </a:solidFill>
              </a:rPr>
              <a:t>Attiva dal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chemeClr val="bg1"/>
                </a:solidFill>
              </a:rPr>
              <a:t>29/07/2020</a:t>
            </a:r>
            <a:endParaRPr lang="it-IT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8157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9">
            <a:extLst>
              <a:ext uri="{FF2B5EF4-FFF2-40B4-BE49-F238E27FC236}">
                <a16:creationId xmlns:a16="http://schemas.microsoft.com/office/drawing/2014/main" id="{3796BCBD-E6BC-47C5-B719-51FEA7E10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2604" y="7020991"/>
            <a:ext cx="5805347" cy="40116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100">
                <a:solidFill>
                  <a:srgbClr val="821B4C"/>
                </a:solidFill>
              </a:defRPr>
            </a:lvl1pPr>
          </a:lstStyle>
          <a:p>
            <a:pPr algn="r"/>
            <a:r>
              <a:rPr lang="it-IT" sz="1100" b="1" dirty="0">
                <a:solidFill>
                  <a:srgbClr val="821B4C"/>
                </a:solidFill>
              </a:rPr>
              <a:t>Gestione ed efficientamento energetico degli impianti di illuminazione pubblica di proprietà degli Enti Locali - Enti Piccoli </a:t>
            </a:r>
            <a:r>
              <a:rPr lang="it-IT" sz="1100" b="0" dirty="0">
                <a:solidFill>
                  <a:srgbClr val="821B4C"/>
                </a:solidFill>
              </a:rPr>
              <a:t>(2/2) </a:t>
            </a:r>
            <a:endParaRPr lang="it-IT" sz="1100" dirty="0">
              <a:solidFill>
                <a:srgbClr val="821B4C"/>
              </a:solidFill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4C0A78DD-7743-4454-BEF8-89A785001B9E}"/>
              </a:ext>
            </a:extLst>
          </p:cNvPr>
          <p:cNvSpPr/>
          <p:nvPr userDrawn="1"/>
        </p:nvSpPr>
        <p:spPr>
          <a:xfrm>
            <a:off x="7587951" y="0"/>
            <a:ext cx="2700000" cy="6915174"/>
          </a:xfrm>
          <a:prstGeom prst="round2SameRect">
            <a:avLst>
              <a:gd name="adj1" fmla="val 0"/>
              <a:gd name="adj2" fmla="val 5787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03F086D8-7A3F-443C-94EE-49004113D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4810" r="43377" b="38099"/>
          <a:stretch/>
        </p:blipFill>
        <p:spPr>
          <a:xfrm>
            <a:off x="7794971" y="779212"/>
            <a:ext cx="2492979" cy="46805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C86B3C3-69ED-49F4-990C-74E87C0BC297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3D7409-1E1D-4F71-B4F6-4AE4EF272353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8724542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4C0A78DD-7743-4454-BEF8-89A785001B9E}"/>
              </a:ext>
            </a:extLst>
          </p:cNvPr>
          <p:cNvSpPr/>
          <p:nvPr userDrawn="1"/>
        </p:nvSpPr>
        <p:spPr>
          <a:xfrm>
            <a:off x="7587951" y="-1"/>
            <a:ext cx="2700000" cy="756126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03F086D8-7A3F-443C-94EE-49004113D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4810" r="43377" b="38099"/>
          <a:stretch/>
        </p:blipFill>
        <p:spPr>
          <a:xfrm>
            <a:off x="7794971" y="779212"/>
            <a:ext cx="2492979" cy="46805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CE76594-7ACF-4DCF-89FB-7E0AF9FCF40A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1FF03D-BBED-455F-9376-43D584170221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63055425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E9A5DDE-554C-4BE0-A961-F6B0C48A0448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F24B2A-3C57-4123-909E-2A859AF4974E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48221936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roberta.pirone\Documents\Corporate\Identity2015\Intranet\Modelli powerpoint per le presentazioni di valenza aziendale\sfondo_acq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1" y="-70945"/>
            <a:ext cx="10817528" cy="7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3247271" y="3805651"/>
            <a:ext cx="6416897" cy="695060"/>
          </a:xfrm>
          <a:prstGeom prst="rect">
            <a:avLst/>
          </a:prstGeom>
        </p:spPr>
        <p:txBody>
          <a:bodyPr lIns="99587" tIns="49794" rIns="99587" bIns="49794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rgbClr val="5B6770"/>
                </a:solidFill>
              </a:rPr>
              <a:t>Consip S.p.A.</a:t>
            </a:r>
          </a:p>
          <a:p>
            <a:pPr marL="0" indent="0">
              <a:buNone/>
            </a:pPr>
            <a:r>
              <a:rPr lang="it-IT" sz="1100" b="0" dirty="0">
                <a:solidFill>
                  <a:srgbClr val="5B6770"/>
                </a:solidFill>
              </a:rPr>
              <a:t>Via Isonzo 19/E – 00198 Roma</a:t>
            </a:r>
          </a:p>
          <a:p>
            <a:pPr marL="0" indent="0">
              <a:buNone/>
            </a:pPr>
            <a:r>
              <a:rPr lang="it-IT" sz="1100" b="0" dirty="0">
                <a:solidFill>
                  <a:srgbClr val="5B6770"/>
                </a:solidFill>
              </a:rPr>
              <a:t>T +39 0685449.1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3247271" y="5148783"/>
            <a:ext cx="6416897" cy="701992"/>
          </a:xfrm>
          <a:prstGeom prst="rect">
            <a:avLst/>
          </a:prstGeom>
        </p:spPr>
        <p:txBody>
          <a:bodyPr lIns="99587" tIns="49794" rIns="99587" bIns="49794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kern="1200" dirty="0">
                <a:solidFill>
                  <a:srgbClr val="5B6770"/>
                </a:solidFill>
                <a:latin typeface="+mn-lt"/>
                <a:ea typeface="+mn-ea"/>
                <a:cs typeface="+mn-cs"/>
              </a:rPr>
              <a:t>www.consip.it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5B6770"/>
                </a:solidFill>
              </a:rPr>
              <a:t>www.acquistinretepa.it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88" y="6443290"/>
            <a:ext cx="171450" cy="1714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192514"/>
            <a:ext cx="171450" cy="1714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694066"/>
            <a:ext cx="171450" cy="171450"/>
          </a:xfrm>
          <a:prstGeom prst="rect">
            <a:avLst/>
          </a:prstGeom>
        </p:spPr>
      </p:pic>
      <p:sp>
        <p:nvSpPr>
          <p:cNvPr id="16" name="CasellaDiTesto 15"/>
          <p:cNvSpPr txBox="1"/>
          <p:nvPr userDrawn="1"/>
        </p:nvSpPr>
        <p:spPr>
          <a:xfrm>
            <a:off x="5567026" y="6139059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it-IT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Consip_Spa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5567026" y="6384521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www.linkedin.com/company/consip/</a:t>
            </a:r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5567026" y="6629982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Canale ‘’Consip’’</a:t>
            </a:r>
          </a:p>
        </p:txBody>
      </p:sp>
    </p:spTree>
    <p:extLst>
      <p:ext uri="{BB962C8B-B14F-4D97-AF65-F5344CB8AC3E}">
        <p14:creationId xmlns:p14="http://schemas.microsoft.com/office/powerpoint/2010/main" val="284587182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5101" y="1764295"/>
            <a:ext cx="8620889" cy="4678532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1pPr>
            <a:lvl2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2pPr>
            <a:lvl3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3pPr>
            <a:lvl4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4pPr>
            <a:lvl5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45554" y="396255"/>
            <a:ext cx="8617632" cy="892887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lnSpc>
                <a:spcPts val="3000"/>
              </a:lnSpc>
              <a:defRPr sz="2400" baseline="0">
                <a:solidFill>
                  <a:srgbClr val="821B4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7040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6136861-158F-468C-98D7-5E807E7E190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0156" y="6950543"/>
            <a:ext cx="1367781" cy="3473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D0DFC9E-87B6-41E5-AC02-16F4E2FDE1F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53923" y="6948983"/>
            <a:ext cx="1652617" cy="3504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D9A391C-B077-4B23-B01E-4D75E25797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50156" y="360864"/>
            <a:ext cx="1743808" cy="263387"/>
          </a:xfrm>
          <a:prstGeom prst="rect">
            <a:avLst/>
          </a:prstGeom>
        </p:spPr>
      </p:pic>
      <p:grpSp>
        <p:nvGrpSpPr>
          <p:cNvPr id="14" name="Elemento grafico 2">
            <a:extLst>
              <a:ext uri="{FF2B5EF4-FFF2-40B4-BE49-F238E27FC236}">
                <a16:creationId xmlns:a16="http://schemas.microsoft.com/office/drawing/2014/main" id="{06DCF403-599B-477A-BF5C-3C7A0B47A703}"/>
              </a:ext>
            </a:extLst>
          </p:cNvPr>
          <p:cNvGrpSpPr/>
          <p:nvPr userDrawn="1"/>
        </p:nvGrpSpPr>
        <p:grpSpPr>
          <a:xfrm>
            <a:off x="0" y="324247"/>
            <a:ext cx="2466380" cy="379405"/>
            <a:chOff x="0" y="324247"/>
            <a:chExt cx="2466380" cy="379405"/>
          </a:xfrm>
        </p:grpSpPr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1A52922E-9175-4BA7-B46F-D8C1200D6A5A}"/>
                </a:ext>
              </a:extLst>
            </p:cNvPr>
            <p:cNvSpPr/>
            <p:nvPr/>
          </p:nvSpPr>
          <p:spPr>
            <a:xfrm>
              <a:off x="0" y="324247"/>
              <a:ext cx="2466380" cy="379405"/>
            </a:xfrm>
            <a:custGeom>
              <a:avLst/>
              <a:gdLst>
                <a:gd name="connsiteX0" fmla="*/ 0 w 2352311"/>
                <a:gd name="connsiteY0" fmla="*/ 0 h 379405"/>
                <a:gd name="connsiteX1" fmla="*/ 2352311 w 2352311"/>
                <a:gd name="connsiteY1" fmla="*/ 0 h 379405"/>
                <a:gd name="connsiteX2" fmla="*/ 2352311 w 2352311"/>
                <a:gd name="connsiteY2" fmla="*/ 379405 h 379405"/>
                <a:gd name="connsiteX3" fmla="*/ 0 w 2352311"/>
                <a:gd name="connsiteY3" fmla="*/ 379405 h 37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311" h="379405">
                  <a:moveTo>
                    <a:pt x="0" y="0"/>
                  </a:moveTo>
                  <a:lnTo>
                    <a:pt x="2352311" y="0"/>
                  </a:lnTo>
                  <a:lnTo>
                    <a:pt x="2352311" y="379405"/>
                  </a:lnTo>
                  <a:lnTo>
                    <a:pt x="0" y="379405"/>
                  </a:lnTo>
                  <a:close/>
                </a:path>
              </a:pathLst>
            </a:custGeom>
            <a:solidFill>
              <a:srgbClr val="821B4C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4D7547D0-A21D-479D-BB9F-0F2BE4A40BA4}"/>
                </a:ext>
              </a:extLst>
            </p:cNvPr>
            <p:cNvSpPr/>
            <p:nvPr/>
          </p:nvSpPr>
          <p:spPr>
            <a:xfrm>
              <a:off x="454918" y="440597"/>
              <a:ext cx="117615" cy="145438"/>
            </a:xfrm>
            <a:custGeom>
              <a:avLst/>
              <a:gdLst>
                <a:gd name="connsiteX0" fmla="*/ 117616 w 117615"/>
                <a:gd name="connsiteY0" fmla="*/ 50587 h 145438"/>
                <a:gd name="connsiteX1" fmla="*/ 117616 w 117615"/>
                <a:gd name="connsiteY1" fmla="*/ 145439 h 145438"/>
                <a:gd name="connsiteX2" fmla="*/ 116351 w 117615"/>
                <a:gd name="connsiteY2" fmla="*/ 145439 h 145438"/>
                <a:gd name="connsiteX3" fmla="*/ 87263 w 117615"/>
                <a:gd name="connsiteY3" fmla="*/ 127733 h 145438"/>
                <a:gd name="connsiteX4" fmla="*/ 85999 w 117615"/>
                <a:gd name="connsiteY4" fmla="*/ 128998 h 145438"/>
                <a:gd name="connsiteX5" fmla="*/ 45529 w 117615"/>
                <a:gd name="connsiteY5" fmla="*/ 144174 h 145438"/>
                <a:gd name="connsiteX6" fmla="*/ 0 w 117615"/>
                <a:gd name="connsiteY6" fmla="*/ 99910 h 145438"/>
                <a:gd name="connsiteX7" fmla="*/ 58175 w 117615"/>
                <a:gd name="connsiteY7" fmla="*/ 54381 h 145438"/>
                <a:gd name="connsiteX8" fmla="*/ 82204 w 117615"/>
                <a:gd name="connsiteY8" fmla="*/ 53117 h 145438"/>
                <a:gd name="connsiteX9" fmla="*/ 82204 w 117615"/>
                <a:gd name="connsiteY9" fmla="*/ 49323 h 145438"/>
                <a:gd name="connsiteX10" fmla="*/ 55646 w 117615"/>
                <a:gd name="connsiteY10" fmla="*/ 26558 h 145438"/>
                <a:gd name="connsiteX11" fmla="*/ 20235 w 117615"/>
                <a:gd name="connsiteY11" fmla="*/ 36676 h 145438"/>
                <a:gd name="connsiteX12" fmla="*/ 8853 w 117615"/>
                <a:gd name="connsiteY12" fmla="*/ 15176 h 145438"/>
                <a:gd name="connsiteX13" fmla="*/ 63234 w 117615"/>
                <a:gd name="connsiteY13" fmla="*/ 0 h 145438"/>
                <a:gd name="connsiteX14" fmla="*/ 117616 w 117615"/>
                <a:gd name="connsiteY14" fmla="*/ 50587 h 145438"/>
                <a:gd name="connsiteX15" fmla="*/ 82204 w 117615"/>
                <a:gd name="connsiteY15" fmla="*/ 78410 h 145438"/>
                <a:gd name="connsiteX16" fmla="*/ 61970 w 117615"/>
                <a:gd name="connsiteY16" fmla="*/ 78410 h 145438"/>
                <a:gd name="connsiteX17" fmla="*/ 34146 w 117615"/>
                <a:gd name="connsiteY17" fmla="*/ 97381 h 145438"/>
                <a:gd name="connsiteX18" fmla="*/ 56911 w 117615"/>
                <a:gd name="connsiteY18" fmla="*/ 116351 h 145438"/>
                <a:gd name="connsiteX19" fmla="*/ 82204 w 117615"/>
                <a:gd name="connsiteY19" fmla="*/ 107498 h 145438"/>
                <a:gd name="connsiteX20" fmla="*/ 82204 w 117615"/>
                <a:gd name="connsiteY20" fmla="*/ 7841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615" h="145438">
                  <a:moveTo>
                    <a:pt x="117616" y="50587"/>
                  </a:moveTo>
                  <a:lnTo>
                    <a:pt x="117616" y="145439"/>
                  </a:lnTo>
                  <a:lnTo>
                    <a:pt x="116351" y="145439"/>
                  </a:lnTo>
                  <a:cubicBezTo>
                    <a:pt x="103704" y="145439"/>
                    <a:pt x="92322" y="137850"/>
                    <a:pt x="87263" y="127733"/>
                  </a:cubicBezTo>
                  <a:lnTo>
                    <a:pt x="85999" y="128998"/>
                  </a:lnTo>
                  <a:cubicBezTo>
                    <a:pt x="77146" y="136586"/>
                    <a:pt x="64499" y="144174"/>
                    <a:pt x="45529" y="144174"/>
                  </a:cubicBezTo>
                  <a:cubicBezTo>
                    <a:pt x="20235" y="144174"/>
                    <a:pt x="0" y="126468"/>
                    <a:pt x="0" y="99910"/>
                  </a:cubicBezTo>
                  <a:cubicBezTo>
                    <a:pt x="0" y="70822"/>
                    <a:pt x="22764" y="55646"/>
                    <a:pt x="58175" y="54381"/>
                  </a:cubicBezTo>
                  <a:lnTo>
                    <a:pt x="82204" y="53117"/>
                  </a:lnTo>
                  <a:lnTo>
                    <a:pt x="82204" y="49323"/>
                  </a:lnTo>
                  <a:cubicBezTo>
                    <a:pt x="82204" y="32882"/>
                    <a:pt x="70822" y="26558"/>
                    <a:pt x="55646" y="26558"/>
                  </a:cubicBezTo>
                  <a:cubicBezTo>
                    <a:pt x="40470" y="26558"/>
                    <a:pt x="29088" y="31617"/>
                    <a:pt x="20235" y="36676"/>
                  </a:cubicBezTo>
                  <a:lnTo>
                    <a:pt x="8853" y="15176"/>
                  </a:lnTo>
                  <a:cubicBezTo>
                    <a:pt x="27823" y="2529"/>
                    <a:pt x="44264" y="0"/>
                    <a:pt x="63234" y="0"/>
                  </a:cubicBezTo>
                  <a:cubicBezTo>
                    <a:pt x="96116" y="0"/>
                    <a:pt x="117616" y="13912"/>
                    <a:pt x="117616" y="50587"/>
                  </a:cubicBezTo>
                  <a:moveTo>
                    <a:pt x="82204" y="78410"/>
                  </a:moveTo>
                  <a:lnTo>
                    <a:pt x="61970" y="78410"/>
                  </a:lnTo>
                  <a:cubicBezTo>
                    <a:pt x="42999" y="78410"/>
                    <a:pt x="34146" y="85998"/>
                    <a:pt x="34146" y="97381"/>
                  </a:cubicBezTo>
                  <a:cubicBezTo>
                    <a:pt x="34146" y="108763"/>
                    <a:pt x="41735" y="116351"/>
                    <a:pt x="56911" y="116351"/>
                  </a:cubicBezTo>
                  <a:cubicBezTo>
                    <a:pt x="69558" y="116351"/>
                    <a:pt x="77146" y="111292"/>
                    <a:pt x="82204" y="107498"/>
                  </a:cubicBezTo>
                  <a:lnTo>
                    <a:pt x="82204" y="7841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4E40E012-163A-456E-92D8-398543BE5566}"/>
                </a:ext>
              </a:extLst>
            </p:cNvPr>
            <p:cNvSpPr/>
            <p:nvPr/>
          </p:nvSpPr>
          <p:spPr>
            <a:xfrm>
              <a:off x="1026555" y="379893"/>
              <a:ext cx="42999" cy="206143"/>
            </a:xfrm>
            <a:custGeom>
              <a:avLst/>
              <a:gdLst>
                <a:gd name="connsiteX0" fmla="*/ 3794 w 42999"/>
                <a:gd name="connsiteY0" fmla="*/ 206143 h 206143"/>
                <a:gd name="connsiteX1" fmla="*/ 5059 w 42999"/>
                <a:gd name="connsiteY1" fmla="*/ 206143 h 206143"/>
                <a:gd name="connsiteX2" fmla="*/ 37941 w 42999"/>
                <a:gd name="connsiteY2" fmla="*/ 173262 h 206143"/>
                <a:gd name="connsiteX3" fmla="*/ 37941 w 42999"/>
                <a:gd name="connsiteY3" fmla="*/ 170732 h 206143"/>
                <a:gd name="connsiteX4" fmla="*/ 37941 w 42999"/>
                <a:gd name="connsiteY4" fmla="*/ 170732 h 206143"/>
                <a:gd name="connsiteX5" fmla="*/ 37941 w 42999"/>
                <a:gd name="connsiteY5" fmla="*/ 64499 h 206143"/>
                <a:gd name="connsiteX6" fmla="*/ 2529 w 42999"/>
                <a:gd name="connsiteY6" fmla="*/ 64499 h 206143"/>
                <a:gd name="connsiteX7" fmla="*/ 2529 w 42999"/>
                <a:gd name="connsiteY7" fmla="*/ 206143 h 206143"/>
                <a:gd name="connsiteX8" fmla="*/ 21500 w 42999"/>
                <a:gd name="connsiteY8" fmla="*/ 42999 h 206143"/>
                <a:gd name="connsiteX9" fmla="*/ 42999 w 42999"/>
                <a:gd name="connsiteY9" fmla="*/ 21500 h 206143"/>
                <a:gd name="connsiteX10" fmla="*/ 21500 w 42999"/>
                <a:gd name="connsiteY10" fmla="*/ 0 h 206143"/>
                <a:gd name="connsiteX11" fmla="*/ 0 w 42999"/>
                <a:gd name="connsiteY11" fmla="*/ 21500 h 206143"/>
                <a:gd name="connsiteX12" fmla="*/ 21500 w 42999"/>
                <a:gd name="connsiteY12" fmla="*/ 42999 h 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99" h="206143">
                  <a:moveTo>
                    <a:pt x="3794" y="206143"/>
                  </a:moveTo>
                  <a:lnTo>
                    <a:pt x="5059" y="206143"/>
                  </a:lnTo>
                  <a:cubicBezTo>
                    <a:pt x="24029" y="206143"/>
                    <a:pt x="37941" y="190967"/>
                    <a:pt x="37941" y="173262"/>
                  </a:cubicBezTo>
                  <a:lnTo>
                    <a:pt x="37941" y="170732"/>
                  </a:lnTo>
                  <a:lnTo>
                    <a:pt x="37941" y="170732"/>
                  </a:lnTo>
                  <a:lnTo>
                    <a:pt x="37941" y="64499"/>
                  </a:lnTo>
                  <a:lnTo>
                    <a:pt x="2529" y="64499"/>
                  </a:lnTo>
                  <a:lnTo>
                    <a:pt x="2529" y="206143"/>
                  </a:lnTo>
                  <a:close/>
                  <a:moveTo>
                    <a:pt x="21500" y="42999"/>
                  </a:moveTo>
                  <a:cubicBezTo>
                    <a:pt x="34146" y="42999"/>
                    <a:pt x="42999" y="32882"/>
                    <a:pt x="42999" y="21500"/>
                  </a:cubicBezTo>
                  <a:cubicBezTo>
                    <a:pt x="42999" y="10117"/>
                    <a:pt x="32882" y="0"/>
                    <a:pt x="21500" y="0"/>
                  </a:cubicBezTo>
                  <a:cubicBezTo>
                    <a:pt x="10117" y="0"/>
                    <a:pt x="0" y="10117"/>
                    <a:pt x="0" y="21500"/>
                  </a:cubicBezTo>
                  <a:cubicBezTo>
                    <a:pt x="0" y="34146"/>
                    <a:pt x="8853" y="42999"/>
                    <a:pt x="21500" y="4299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FF657DDE-149B-4938-92D4-84028DD1A5DF}"/>
                </a:ext>
              </a:extLst>
            </p:cNvPr>
            <p:cNvSpPr/>
            <p:nvPr/>
          </p:nvSpPr>
          <p:spPr>
            <a:xfrm>
              <a:off x="1085995" y="441862"/>
              <a:ext cx="107498" cy="142909"/>
            </a:xfrm>
            <a:custGeom>
              <a:avLst/>
              <a:gdLst>
                <a:gd name="connsiteX0" fmla="*/ 50587 w 107498"/>
                <a:gd name="connsiteY0" fmla="*/ 142909 h 142909"/>
                <a:gd name="connsiteX1" fmla="*/ 0 w 107498"/>
                <a:gd name="connsiteY1" fmla="*/ 130262 h 142909"/>
                <a:gd name="connsiteX2" fmla="*/ 11382 w 107498"/>
                <a:gd name="connsiteY2" fmla="*/ 104969 h 142909"/>
                <a:gd name="connsiteX3" fmla="*/ 48058 w 107498"/>
                <a:gd name="connsiteY3" fmla="*/ 117616 h 142909"/>
                <a:gd name="connsiteX4" fmla="*/ 72087 w 107498"/>
                <a:gd name="connsiteY4" fmla="*/ 102439 h 142909"/>
                <a:gd name="connsiteX5" fmla="*/ 8853 w 107498"/>
                <a:gd name="connsiteY5" fmla="*/ 40470 h 142909"/>
                <a:gd name="connsiteX6" fmla="*/ 60705 w 107498"/>
                <a:gd name="connsiteY6" fmla="*/ 0 h 142909"/>
                <a:gd name="connsiteX7" fmla="*/ 101175 w 107498"/>
                <a:gd name="connsiteY7" fmla="*/ 7588 h 142909"/>
                <a:gd name="connsiteX8" fmla="*/ 101175 w 107498"/>
                <a:gd name="connsiteY8" fmla="*/ 36676 h 142909"/>
                <a:gd name="connsiteX9" fmla="*/ 61970 w 107498"/>
                <a:gd name="connsiteY9" fmla="*/ 27823 h 142909"/>
                <a:gd name="connsiteX10" fmla="*/ 42999 w 107498"/>
                <a:gd name="connsiteY10" fmla="*/ 39205 h 142909"/>
                <a:gd name="connsiteX11" fmla="*/ 107498 w 107498"/>
                <a:gd name="connsiteY11" fmla="*/ 101175 h 142909"/>
                <a:gd name="connsiteX12" fmla="*/ 50587 w 107498"/>
                <a:gd name="connsiteY12" fmla="*/ 142909 h 1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498" h="142909">
                  <a:moveTo>
                    <a:pt x="50587" y="142909"/>
                  </a:moveTo>
                  <a:cubicBezTo>
                    <a:pt x="27823" y="142909"/>
                    <a:pt x="11382" y="137850"/>
                    <a:pt x="0" y="130262"/>
                  </a:cubicBezTo>
                  <a:lnTo>
                    <a:pt x="11382" y="104969"/>
                  </a:lnTo>
                  <a:cubicBezTo>
                    <a:pt x="21500" y="112557"/>
                    <a:pt x="34146" y="117616"/>
                    <a:pt x="48058" y="117616"/>
                  </a:cubicBezTo>
                  <a:cubicBezTo>
                    <a:pt x="61970" y="117616"/>
                    <a:pt x="72087" y="112557"/>
                    <a:pt x="72087" y="102439"/>
                  </a:cubicBezTo>
                  <a:cubicBezTo>
                    <a:pt x="72087" y="77146"/>
                    <a:pt x="8853" y="87263"/>
                    <a:pt x="8853" y="40470"/>
                  </a:cubicBezTo>
                  <a:cubicBezTo>
                    <a:pt x="8853" y="16441"/>
                    <a:pt x="27823" y="0"/>
                    <a:pt x="60705" y="0"/>
                  </a:cubicBezTo>
                  <a:cubicBezTo>
                    <a:pt x="78410" y="0"/>
                    <a:pt x="91057" y="2529"/>
                    <a:pt x="101175" y="7588"/>
                  </a:cubicBezTo>
                  <a:lnTo>
                    <a:pt x="101175" y="36676"/>
                  </a:lnTo>
                  <a:cubicBezTo>
                    <a:pt x="89793" y="31617"/>
                    <a:pt x="77146" y="27823"/>
                    <a:pt x="61970" y="27823"/>
                  </a:cubicBezTo>
                  <a:cubicBezTo>
                    <a:pt x="49323" y="27823"/>
                    <a:pt x="42999" y="31617"/>
                    <a:pt x="42999" y="39205"/>
                  </a:cubicBezTo>
                  <a:cubicBezTo>
                    <a:pt x="42999" y="60705"/>
                    <a:pt x="107498" y="54381"/>
                    <a:pt x="107498" y="101175"/>
                  </a:cubicBezTo>
                  <a:cubicBezTo>
                    <a:pt x="107498" y="131527"/>
                    <a:pt x="79675" y="142909"/>
                    <a:pt x="50587" y="14290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C9321460-C49D-44C0-BD2D-6D7286FE32EB}"/>
                </a:ext>
              </a:extLst>
            </p:cNvPr>
            <p:cNvSpPr/>
            <p:nvPr/>
          </p:nvSpPr>
          <p:spPr>
            <a:xfrm>
              <a:off x="1648779" y="440597"/>
              <a:ext cx="125203" cy="144173"/>
            </a:xfrm>
            <a:custGeom>
              <a:avLst/>
              <a:gdLst>
                <a:gd name="connsiteX0" fmla="*/ 60705 w 125203"/>
                <a:gd name="connsiteY0" fmla="*/ 26558 h 144173"/>
                <a:gd name="connsiteX1" fmla="*/ 34146 w 125203"/>
                <a:gd name="connsiteY1" fmla="*/ 56911 h 144173"/>
                <a:gd name="connsiteX2" fmla="*/ 87263 w 125203"/>
                <a:gd name="connsiteY2" fmla="*/ 56911 h 144173"/>
                <a:gd name="connsiteX3" fmla="*/ 60705 w 125203"/>
                <a:gd name="connsiteY3" fmla="*/ 26558 h 144173"/>
                <a:gd name="connsiteX4" fmla="*/ 35411 w 125203"/>
                <a:gd name="connsiteY4" fmla="*/ 82204 h 144173"/>
                <a:gd name="connsiteX5" fmla="*/ 74616 w 125203"/>
                <a:gd name="connsiteY5" fmla="*/ 116351 h 144173"/>
                <a:gd name="connsiteX6" fmla="*/ 110027 w 125203"/>
                <a:gd name="connsiteY6" fmla="*/ 106233 h 144173"/>
                <a:gd name="connsiteX7" fmla="*/ 118880 w 125203"/>
                <a:gd name="connsiteY7" fmla="*/ 128998 h 144173"/>
                <a:gd name="connsiteX8" fmla="*/ 68293 w 125203"/>
                <a:gd name="connsiteY8" fmla="*/ 144174 h 144173"/>
                <a:gd name="connsiteX9" fmla="*/ 0 w 125203"/>
                <a:gd name="connsiteY9" fmla="*/ 72087 h 144173"/>
                <a:gd name="connsiteX10" fmla="*/ 63234 w 125203"/>
                <a:gd name="connsiteY10" fmla="*/ 0 h 144173"/>
                <a:gd name="connsiteX11" fmla="*/ 125204 w 125203"/>
                <a:gd name="connsiteY11" fmla="*/ 70822 h 144173"/>
                <a:gd name="connsiteX12" fmla="*/ 125204 w 125203"/>
                <a:gd name="connsiteY12" fmla="*/ 80940 h 144173"/>
                <a:gd name="connsiteX13" fmla="*/ 35411 w 125203"/>
                <a:gd name="connsiteY13" fmla="*/ 80940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203" h="144173">
                  <a:moveTo>
                    <a:pt x="60705" y="26558"/>
                  </a:moveTo>
                  <a:cubicBezTo>
                    <a:pt x="44264" y="26558"/>
                    <a:pt x="34146" y="41735"/>
                    <a:pt x="34146" y="56911"/>
                  </a:cubicBezTo>
                  <a:lnTo>
                    <a:pt x="87263" y="56911"/>
                  </a:lnTo>
                  <a:cubicBezTo>
                    <a:pt x="87263" y="41735"/>
                    <a:pt x="78410" y="26558"/>
                    <a:pt x="60705" y="26558"/>
                  </a:cubicBezTo>
                  <a:moveTo>
                    <a:pt x="35411" y="82204"/>
                  </a:moveTo>
                  <a:cubicBezTo>
                    <a:pt x="35411" y="102439"/>
                    <a:pt x="53117" y="116351"/>
                    <a:pt x="74616" y="116351"/>
                  </a:cubicBezTo>
                  <a:cubicBezTo>
                    <a:pt x="87263" y="116351"/>
                    <a:pt x="98645" y="112557"/>
                    <a:pt x="110027" y="106233"/>
                  </a:cubicBezTo>
                  <a:lnTo>
                    <a:pt x="118880" y="128998"/>
                  </a:lnTo>
                  <a:cubicBezTo>
                    <a:pt x="103704" y="140380"/>
                    <a:pt x="84734" y="144174"/>
                    <a:pt x="68293" y="144174"/>
                  </a:cubicBezTo>
                  <a:cubicBezTo>
                    <a:pt x="20235" y="144174"/>
                    <a:pt x="0" y="108763"/>
                    <a:pt x="0" y="72087"/>
                  </a:cubicBezTo>
                  <a:cubicBezTo>
                    <a:pt x="0" y="32882"/>
                    <a:pt x="22764" y="0"/>
                    <a:pt x="63234" y="0"/>
                  </a:cubicBezTo>
                  <a:cubicBezTo>
                    <a:pt x="99910" y="0"/>
                    <a:pt x="125204" y="27823"/>
                    <a:pt x="125204" y="70822"/>
                  </a:cubicBezTo>
                  <a:lnTo>
                    <a:pt x="125204" y="80940"/>
                  </a:lnTo>
                  <a:lnTo>
                    <a:pt x="35411" y="8094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B38DC7FB-7FEC-47EC-B6E3-A5946E8A09BA}"/>
                </a:ext>
              </a:extLst>
            </p:cNvPr>
            <p:cNvSpPr/>
            <p:nvPr/>
          </p:nvSpPr>
          <p:spPr>
            <a:xfrm>
              <a:off x="1890334" y="440597"/>
              <a:ext cx="125203" cy="144173"/>
            </a:xfrm>
            <a:custGeom>
              <a:avLst/>
              <a:gdLst>
                <a:gd name="connsiteX0" fmla="*/ 61969 w 125203"/>
                <a:gd name="connsiteY0" fmla="*/ 26558 h 144173"/>
                <a:gd name="connsiteX1" fmla="*/ 35411 w 125203"/>
                <a:gd name="connsiteY1" fmla="*/ 56911 h 144173"/>
                <a:gd name="connsiteX2" fmla="*/ 88528 w 125203"/>
                <a:gd name="connsiteY2" fmla="*/ 56911 h 144173"/>
                <a:gd name="connsiteX3" fmla="*/ 61969 w 125203"/>
                <a:gd name="connsiteY3" fmla="*/ 26558 h 144173"/>
                <a:gd name="connsiteX4" fmla="*/ 35411 w 125203"/>
                <a:gd name="connsiteY4" fmla="*/ 82204 h 144173"/>
                <a:gd name="connsiteX5" fmla="*/ 74616 w 125203"/>
                <a:gd name="connsiteY5" fmla="*/ 116351 h 144173"/>
                <a:gd name="connsiteX6" fmla="*/ 110027 w 125203"/>
                <a:gd name="connsiteY6" fmla="*/ 106233 h 144173"/>
                <a:gd name="connsiteX7" fmla="*/ 118880 w 125203"/>
                <a:gd name="connsiteY7" fmla="*/ 128998 h 144173"/>
                <a:gd name="connsiteX8" fmla="*/ 68293 w 125203"/>
                <a:gd name="connsiteY8" fmla="*/ 144174 h 144173"/>
                <a:gd name="connsiteX9" fmla="*/ 0 w 125203"/>
                <a:gd name="connsiteY9" fmla="*/ 72087 h 144173"/>
                <a:gd name="connsiteX10" fmla="*/ 63234 w 125203"/>
                <a:gd name="connsiteY10" fmla="*/ 0 h 144173"/>
                <a:gd name="connsiteX11" fmla="*/ 125204 w 125203"/>
                <a:gd name="connsiteY11" fmla="*/ 70822 h 144173"/>
                <a:gd name="connsiteX12" fmla="*/ 125204 w 125203"/>
                <a:gd name="connsiteY12" fmla="*/ 80940 h 144173"/>
                <a:gd name="connsiteX13" fmla="*/ 35411 w 125203"/>
                <a:gd name="connsiteY13" fmla="*/ 80940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203" h="144173">
                  <a:moveTo>
                    <a:pt x="61969" y="26558"/>
                  </a:moveTo>
                  <a:cubicBezTo>
                    <a:pt x="45528" y="26558"/>
                    <a:pt x="35411" y="41735"/>
                    <a:pt x="35411" y="56911"/>
                  </a:cubicBezTo>
                  <a:lnTo>
                    <a:pt x="88528" y="56911"/>
                  </a:lnTo>
                  <a:cubicBezTo>
                    <a:pt x="87263" y="41735"/>
                    <a:pt x="79675" y="26558"/>
                    <a:pt x="61969" y="26558"/>
                  </a:cubicBezTo>
                  <a:moveTo>
                    <a:pt x="35411" y="82204"/>
                  </a:moveTo>
                  <a:cubicBezTo>
                    <a:pt x="35411" y="102439"/>
                    <a:pt x="53117" y="116351"/>
                    <a:pt x="74616" y="116351"/>
                  </a:cubicBezTo>
                  <a:cubicBezTo>
                    <a:pt x="87263" y="116351"/>
                    <a:pt x="98645" y="112557"/>
                    <a:pt x="110027" y="106233"/>
                  </a:cubicBezTo>
                  <a:lnTo>
                    <a:pt x="118880" y="128998"/>
                  </a:lnTo>
                  <a:cubicBezTo>
                    <a:pt x="103704" y="140380"/>
                    <a:pt x="84734" y="144174"/>
                    <a:pt x="68293" y="144174"/>
                  </a:cubicBezTo>
                  <a:cubicBezTo>
                    <a:pt x="20235" y="144174"/>
                    <a:pt x="0" y="108763"/>
                    <a:pt x="0" y="72087"/>
                  </a:cubicBezTo>
                  <a:cubicBezTo>
                    <a:pt x="0" y="32882"/>
                    <a:pt x="22764" y="0"/>
                    <a:pt x="63234" y="0"/>
                  </a:cubicBezTo>
                  <a:cubicBezTo>
                    <a:pt x="99910" y="0"/>
                    <a:pt x="125204" y="27823"/>
                    <a:pt x="125204" y="70822"/>
                  </a:cubicBezTo>
                  <a:lnTo>
                    <a:pt x="125204" y="80940"/>
                  </a:lnTo>
                  <a:lnTo>
                    <a:pt x="35411" y="8094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B4D2A9FB-EE6F-4077-87DC-682C76C9E892}"/>
                </a:ext>
              </a:extLst>
            </p:cNvPr>
            <p:cNvSpPr/>
            <p:nvPr/>
          </p:nvSpPr>
          <p:spPr>
            <a:xfrm>
              <a:off x="1552663" y="440597"/>
              <a:ext cx="89792" cy="145438"/>
            </a:xfrm>
            <a:custGeom>
              <a:avLst/>
              <a:gdLst>
                <a:gd name="connsiteX0" fmla="*/ 72087 w 89792"/>
                <a:gd name="connsiteY0" fmla="*/ 0 h 145438"/>
                <a:gd name="connsiteX1" fmla="*/ 35411 w 89792"/>
                <a:gd name="connsiteY1" fmla="*/ 16441 h 145438"/>
                <a:gd name="connsiteX2" fmla="*/ 35411 w 89792"/>
                <a:gd name="connsiteY2" fmla="*/ 3794 h 145438"/>
                <a:gd name="connsiteX3" fmla="*/ 0 w 89792"/>
                <a:gd name="connsiteY3" fmla="*/ 3794 h 145438"/>
                <a:gd name="connsiteX4" fmla="*/ 0 w 89792"/>
                <a:gd name="connsiteY4" fmla="*/ 145439 h 145438"/>
                <a:gd name="connsiteX5" fmla="*/ 1265 w 89792"/>
                <a:gd name="connsiteY5" fmla="*/ 145439 h 145438"/>
                <a:gd name="connsiteX6" fmla="*/ 34146 w 89792"/>
                <a:gd name="connsiteY6" fmla="*/ 115086 h 145438"/>
                <a:gd name="connsiteX7" fmla="*/ 34146 w 89792"/>
                <a:gd name="connsiteY7" fmla="*/ 44264 h 145438"/>
                <a:gd name="connsiteX8" fmla="*/ 60705 w 89792"/>
                <a:gd name="connsiteY8" fmla="*/ 31617 h 145438"/>
                <a:gd name="connsiteX9" fmla="*/ 77146 w 89792"/>
                <a:gd name="connsiteY9" fmla="*/ 35411 h 145438"/>
                <a:gd name="connsiteX10" fmla="*/ 89793 w 89792"/>
                <a:gd name="connsiteY10" fmla="*/ 5059 h 145438"/>
                <a:gd name="connsiteX11" fmla="*/ 72087 w 89792"/>
                <a:gd name="connsiteY11" fmla="*/ 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792" h="145438">
                  <a:moveTo>
                    <a:pt x="72087" y="0"/>
                  </a:moveTo>
                  <a:cubicBezTo>
                    <a:pt x="59440" y="0"/>
                    <a:pt x="49323" y="5059"/>
                    <a:pt x="35411" y="16441"/>
                  </a:cubicBezTo>
                  <a:lnTo>
                    <a:pt x="35411" y="3794"/>
                  </a:lnTo>
                  <a:lnTo>
                    <a:pt x="0" y="3794"/>
                  </a:lnTo>
                  <a:lnTo>
                    <a:pt x="0" y="145439"/>
                  </a:lnTo>
                  <a:lnTo>
                    <a:pt x="1265" y="145439"/>
                  </a:lnTo>
                  <a:cubicBezTo>
                    <a:pt x="18970" y="145439"/>
                    <a:pt x="32882" y="131527"/>
                    <a:pt x="34146" y="115086"/>
                  </a:cubicBezTo>
                  <a:lnTo>
                    <a:pt x="34146" y="44264"/>
                  </a:lnTo>
                  <a:cubicBezTo>
                    <a:pt x="42999" y="35411"/>
                    <a:pt x="53117" y="31617"/>
                    <a:pt x="60705" y="31617"/>
                  </a:cubicBezTo>
                  <a:cubicBezTo>
                    <a:pt x="64499" y="31617"/>
                    <a:pt x="70822" y="32882"/>
                    <a:pt x="77146" y="35411"/>
                  </a:cubicBezTo>
                  <a:lnTo>
                    <a:pt x="89793" y="5059"/>
                  </a:lnTo>
                  <a:cubicBezTo>
                    <a:pt x="85998" y="2529"/>
                    <a:pt x="78410" y="0"/>
                    <a:pt x="72087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9BAC45B1-FE7F-4A62-9239-2A699C9CEA79}"/>
                </a:ext>
              </a:extLst>
            </p:cNvPr>
            <p:cNvSpPr/>
            <p:nvPr/>
          </p:nvSpPr>
          <p:spPr>
            <a:xfrm>
              <a:off x="1206140" y="401392"/>
              <a:ext cx="93586" cy="182741"/>
            </a:xfrm>
            <a:custGeom>
              <a:avLst/>
              <a:gdLst>
                <a:gd name="connsiteX0" fmla="*/ 59440 w 93586"/>
                <a:gd name="connsiteY0" fmla="*/ 73352 h 182741"/>
                <a:gd name="connsiteX1" fmla="*/ 60705 w 93586"/>
                <a:gd name="connsiteY1" fmla="*/ 73352 h 182741"/>
                <a:gd name="connsiteX2" fmla="*/ 93587 w 93586"/>
                <a:gd name="connsiteY2" fmla="*/ 44264 h 182741"/>
                <a:gd name="connsiteX3" fmla="*/ 93587 w 93586"/>
                <a:gd name="connsiteY3" fmla="*/ 42999 h 182741"/>
                <a:gd name="connsiteX4" fmla="*/ 58175 w 93586"/>
                <a:gd name="connsiteY4" fmla="*/ 42999 h 182741"/>
                <a:gd name="connsiteX5" fmla="*/ 58175 w 93586"/>
                <a:gd name="connsiteY5" fmla="*/ 0 h 182741"/>
                <a:gd name="connsiteX6" fmla="*/ 25294 w 93586"/>
                <a:gd name="connsiteY6" fmla="*/ 11382 h 182741"/>
                <a:gd name="connsiteX7" fmla="*/ 25294 w 93586"/>
                <a:gd name="connsiteY7" fmla="*/ 42999 h 182741"/>
                <a:gd name="connsiteX8" fmla="*/ 0 w 93586"/>
                <a:gd name="connsiteY8" fmla="*/ 42999 h 182741"/>
                <a:gd name="connsiteX9" fmla="*/ 0 w 93586"/>
                <a:gd name="connsiteY9" fmla="*/ 73352 h 182741"/>
                <a:gd name="connsiteX10" fmla="*/ 25294 w 93586"/>
                <a:gd name="connsiteY10" fmla="*/ 73352 h 182741"/>
                <a:gd name="connsiteX11" fmla="*/ 25294 w 93586"/>
                <a:gd name="connsiteY11" fmla="*/ 127733 h 182741"/>
                <a:gd name="connsiteX12" fmla="*/ 37941 w 93586"/>
                <a:gd name="connsiteY12" fmla="*/ 165674 h 182741"/>
                <a:gd name="connsiteX13" fmla="*/ 92322 w 93586"/>
                <a:gd name="connsiteY13" fmla="*/ 182114 h 182741"/>
                <a:gd name="connsiteX14" fmla="*/ 92322 w 93586"/>
                <a:gd name="connsiteY14" fmla="*/ 146703 h 182741"/>
                <a:gd name="connsiteX15" fmla="*/ 64499 w 93586"/>
                <a:gd name="connsiteY15" fmla="*/ 141645 h 182741"/>
                <a:gd name="connsiteX16" fmla="*/ 60705 w 93586"/>
                <a:gd name="connsiteY16" fmla="*/ 130262 h 182741"/>
                <a:gd name="connsiteX17" fmla="*/ 60705 w 93586"/>
                <a:gd name="connsiteY17" fmla="*/ 73352 h 18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586" h="182741">
                  <a:moveTo>
                    <a:pt x="59440" y="73352"/>
                  </a:moveTo>
                  <a:lnTo>
                    <a:pt x="60705" y="73352"/>
                  </a:lnTo>
                  <a:cubicBezTo>
                    <a:pt x="79675" y="73352"/>
                    <a:pt x="93587" y="60705"/>
                    <a:pt x="93587" y="44264"/>
                  </a:cubicBezTo>
                  <a:lnTo>
                    <a:pt x="93587" y="42999"/>
                  </a:lnTo>
                  <a:lnTo>
                    <a:pt x="58175" y="42999"/>
                  </a:lnTo>
                  <a:lnTo>
                    <a:pt x="58175" y="0"/>
                  </a:lnTo>
                  <a:lnTo>
                    <a:pt x="25294" y="11382"/>
                  </a:lnTo>
                  <a:lnTo>
                    <a:pt x="25294" y="42999"/>
                  </a:lnTo>
                  <a:lnTo>
                    <a:pt x="0" y="42999"/>
                  </a:lnTo>
                  <a:lnTo>
                    <a:pt x="0" y="73352"/>
                  </a:lnTo>
                  <a:lnTo>
                    <a:pt x="25294" y="73352"/>
                  </a:lnTo>
                  <a:lnTo>
                    <a:pt x="25294" y="127733"/>
                  </a:lnTo>
                  <a:cubicBezTo>
                    <a:pt x="25294" y="128998"/>
                    <a:pt x="25294" y="153027"/>
                    <a:pt x="37941" y="165674"/>
                  </a:cubicBezTo>
                  <a:cubicBezTo>
                    <a:pt x="50587" y="179585"/>
                    <a:pt x="64499" y="184644"/>
                    <a:pt x="92322" y="182114"/>
                  </a:cubicBezTo>
                  <a:lnTo>
                    <a:pt x="92322" y="146703"/>
                  </a:lnTo>
                  <a:cubicBezTo>
                    <a:pt x="77146" y="147968"/>
                    <a:pt x="69558" y="146703"/>
                    <a:pt x="64499" y="141645"/>
                  </a:cubicBezTo>
                  <a:cubicBezTo>
                    <a:pt x="60705" y="137850"/>
                    <a:pt x="60705" y="130262"/>
                    <a:pt x="60705" y="130262"/>
                  </a:cubicBezTo>
                  <a:lnTo>
                    <a:pt x="60705" y="73352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191A4A46-8D77-4E94-8945-D98BA3C3613C}"/>
                </a:ext>
              </a:extLst>
            </p:cNvPr>
            <p:cNvSpPr/>
            <p:nvPr/>
          </p:nvSpPr>
          <p:spPr>
            <a:xfrm>
              <a:off x="1782836" y="401392"/>
              <a:ext cx="93586" cy="182741"/>
            </a:xfrm>
            <a:custGeom>
              <a:avLst/>
              <a:gdLst>
                <a:gd name="connsiteX0" fmla="*/ 59440 w 93586"/>
                <a:gd name="connsiteY0" fmla="*/ 73352 h 182741"/>
                <a:gd name="connsiteX1" fmla="*/ 60705 w 93586"/>
                <a:gd name="connsiteY1" fmla="*/ 73352 h 182741"/>
                <a:gd name="connsiteX2" fmla="*/ 93586 w 93586"/>
                <a:gd name="connsiteY2" fmla="*/ 44264 h 182741"/>
                <a:gd name="connsiteX3" fmla="*/ 93586 w 93586"/>
                <a:gd name="connsiteY3" fmla="*/ 42999 h 182741"/>
                <a:gd name="connsiteX4" fmla="*/ 58175 w 93586"/>
                <a:gd name="connsiteY4" fmla="*/ 42999 h 182741"/>
                <a:gd name="connsiteX5" fmla="*/ 58175 w 93586"/>
                <a:gd name="connsiteY5" fmla="*/ 0 h 182741"/>
                <a:gd name="connsiteX6" fmla="*/ 25294 w 93586"/>
                <a:gd name="connsiteY6" fmla="*/ 11382 h 182741"/>
                <a:gd name="connsiteX7" fmla="*/ 25294 w 93586"/>
                <a:gd name="connsiteY7" fmla="*/ 42999 h 182741"/>
                <a:gd name="connsiteX8" fmla="*/ 0 w 93586"/>
                <a:gd name="connsiteY8" fmla="*/ 42999 h 182741"/>
                <a:gd name="connsiteX9" fmla="*/ 0 w 93586"/>
                <a:gd name="connsiteY9" fmla="*/ 73352 h 182741"/>
                <a:gd name="connsiteX10" fmla="*/ 25294 w 93586"/>
                <a:gd name="connsiteY10" fmla="*/ 73352 h 182741"/>
                <a:gd name="connsiteX11" fmla="*/ 25294 w 93586"/>
                <a:gd name="connsiteY11" fmla="*/ 127733 h 182741"/>
                <a:gd name="connsiteX12" fmla="*/ 37941 w 93586"/>
                <a:gd name="connsiteY12" fmla="*/ 165674 h 182741"/>
                <a:gd name="connsiteX13" fmla="*/ 92322 w 93586"/>
                <a:gd name="connsiteY13" fmla="*/ 182114 h 182741"/>
                <a:gd name="connsiteX14" fmla="*/ 92322 w 93586"/>
                <a:gd name="connsiteY14" fmla="*/ 146703 h 182741"/>
                <a:gd name="connsiteX15" fmla="*/ 64499 w 93586"/>
                <a:gd name="connsiteY15" fmla="*/ 141645 h 182741"/>
                <a:gd name="connsiteX16" fmla="*/ 60705 w 93586"/>
                <a:gd name="connsiteY16" fmla="*/ 130262 h 182741"/>
                <a:gd name="connsiteX17" fmla="*/ 60705 w 93586"/>
                <a:gd name="connsiteY17" fmla="*/ 73352 h 18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586" h="182741">
                  <a:moveTo>
                    <a:pt x="59440" y="73352"/>
                  </a:moveTo>
                  <a:lnTo>
                    <a:pt x="60705" y="73352"/>
                  </a:lnTo>
                  <a:cubicBezTo>
                    <a:pt x="79675" y="73352"/>
                    <a:pt x="93586" y="60705"/>
                    <a:pt x="93586" y="44264"/>
                  </a:cubicBezTo>
                  <a:lnTo>
                    <a:pt x="93586" y="42999"/>
                  </a:lnTo>
                  <a:lnTo>
                    <a:pt x="58175" y="42999"/>
                  </a:lnTo>
                  <a:lnTo>
                    <a:pt x="58175" y="0"/>
                  </a:lnTo>
                  <a:lnTo>
                    <a:pt x="25294" y="11382"/>
                  </a:lnTo>
                  <a:lnTo>
                    <a:pt x="25294" y="42999"/>
                  </a:lnTo>
                  <a:lnTo>
                    <a:pt x="0" y="42999"/>
                  </a:lnTo>
                  <a:lnTo>
                    <a:pt x="0" y="73352"/>
                  </a:lnTo>
                  <a:lnTo>
                    <a:pt x="25294" y="73352"/>
                  </a:lnTo>
                  <a:lnTo>
                    <a:pt x="25294" y="127733"/>
                  </a:lnTo>
                  <a:cubicBezTo>
                    <a:pt x="25294" y="128998"/>
                    <a:pt x="25294" y="153027"/>
                    <a:pt x="37941" y="165674"/>
                  </a:cubicBezTo>
                  <a:cubicBezTo>
                    <a:pt x="50587" y="179585"/>
                    <a:pt x="64499" y="184644"/>
                    <a:pt x="92322" y="182114"/>
                  </a:cubicBezTo>
                  <a:lnTo>
                    <a:pt x="92322" y="146703"/>
                  </a:lnTo>
                  <a:cubicBezTo>
                    <a:pt x="77146" y="147968"/>
                    <a:pt x="69558" y="146703"/>
                    <a:pt x="64499" y="141645"/>
                  </a:cubicBezTo>
                  <a:cubicBezTo>
                    <a:pt x="60705" y="137850"/>
                    <a:pt x="60705" y="130262"/>
                    <a:pt x="60705" y="130262"/>
                  </a:cubicBezTo>
                  <a:lnTo>
                    <a:pt x="60705" y="73352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DAB5EE45-DC23-4D8B-9F16-4D5D3B94D5D9}"/>
                </a:ext>
              </a:extLst>
            </p:cNvPr>
            <p:cNvSpPr/>
            <p:nvPr/>
          </p:nvSpPr>
          <p:spPr>
            <a:xfrm>
              <a:off x="591504" y="440597"/>
              <a:ext cx="117615" cy="144173"/>
            </a:xfrm>
            <a:custGeom>
              <a:avLst/>
              <a:gdLst>
                <a:gd name="connsiteX0" fmla="*/ 68293 w 117615"/>
                <a:gd name="connsiteY0" fmla="*/ 144174 h 144173"/>
                <a:gd name="connsiteX1" fmla="*/ 0 w 117615"/>
                <a:gd name="connsiteY1" fmla="*/ 73352 h 144173"/>
                <a:gd name="connsiteX2" fmla="*/ 70822 w 117615"/>
                <a:gd name="connsiteY2" fmla="*/ 0 h 144173"/>
                <a:gd name="connsiteX3" fmla="*/ 110027 w 117615"/>
                <a:gd name="connsiteY3" fmla="*/ 10117 h 144173"/>
                <a:gd name="connsiteX4" fmla="*/ 110027 w 117615"/>
                <a:gd name="connsiteY4" fmla="*/ 39205 h 144173"/>
                <a:gd name="connsiteX5" fmla="*/ 75881 w 117615"/>
                <a:gd name="connsiteY5" fmla="*/ 27823 h 144173"/>
                <a:gd name="connsiteX6" fmla="*/ 35411 w 117615"/>
                <a:gd name="connsiteY6" fmla="*/ 72087 h 144173"/>
                <a:gd name="connsiteX7" fmla="*/ 75881 w 117615"/>
                <a:gd name="connsiteY7" fmla="*/ 116351 h 144173"/>
                <a:gd name="connsiteX8" fmla="*/ 108763 w 117615"/>
                <a:gd name="connsiteY8" fmla="*/ 106233 h 144173"/>
                <a:gd name="connsiteX9" fmla="*/ 117616 w 117615"/>
                <a:gd name="connsiteY9" fmla="*/ 128998 h 144173"/>
                <a:gd name="connsiteX10" fmla="*/ 68293 w 117615"/>
                <a:gd name="connsiteY10" fmla="*/ 144174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615" h="144173">
                  <a:moveTo>
                    <a:pt x="68293" y="144174"/>
                  </a:moveTo>
                  <a:cubicBezTo>
                    <a:pt x="22764" y="144174"/>
                    <a:pt x="0" y="111292"/>
                    <a:pt x="0" y="73352"/>
                  </a:cubicBezTo>
                  <a:cubicBezTo>
                    <a:pt x="0" y="31617"/>
                    <a:pt x="30352" y="0"/>
                    <a:pt x="70822" y="0"/>
                  </a:cubicBezTo>
                  <a:cubicBezTo>
                    <a:pt x="89793" y="0"/>
                    <a:pt x="102439" y="5059"/>
                    <a:pt x="110027" y="10117"/>
                  </a:cubicBezTo>
                  <a:lnTo>
                    <a:pt x="110027" y="39205"/>
                  </a:lnTo>
                  <a:cubicBezTo>
                    <a:pt x="99910" y="31617"/>
                    <a:pt x="89793" y="27823"/>
                    <a:pt x="75881" y="27823"/>
                  </a:cubicBezTo>
                  <a:cubicBezTo>
                    <a:pt x="51852" y="27823"/>
                    <a:pt x="35411" y="46793"/>
                    <a:pt x="35411" y="72087"/>
                  </a:cubicBezTo>
                  <a:cubicBezTo>
                    <a:pt x="35411" y="96116"/>
                    <a:pt x="48058" y="116351"/>
                    <a:pt x="75881" y="116351"/>
                  </a:cubicBezTo>
                  <a:cubicBezTo>
                    <a:pt x="88528" y="116351"/>
                    <a:pt x="98645" y="112557"/>
                    <a:pt x="108763" y="106233"/>
                  </a:cubicBezTo>
                  <a:lnTo>
                    <a:pt x="117616" y="128998"/>
                  </a:lnTo>
                  <a:cubicBezTo>
                    <a:pt x="106233" y="136586"/>
                    <a:pt x="87263" y="144174"/>
                    <a:pt x="68293" y="144174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75464F86-BD03-4957-B089-DC5E0F956E9C}"/>
                </a:ext>
              </a:extLst>
            </p:cNvPr>
            <p:cNvSpPr/>
            <p:nvPr/>
          </p:nvSpPr>
          <p:spPr>
            <a:xfrm>
              <a:off x="720502" y="440597"/>
              <a:ext cx="128997" cy="208672"/>
            </a:xfrm>
            <a:custGeom>
              <a:avLst/>
              <a:gdLst>
                <a:gd name="connsiteX0" fmla="*/ 94851 w 128997"/>
                <a:gd name="connsiteY0" fmla="*/ 107498 h 208672"/>
                <a:gd name="connsiteX1" fmla="*/ 70822 w 128997"/>
                <a:gd name="connsiteY1" fmla="*/ 115086 h 208672"/>
                <a:gd name="connsiteX2" fmla="*/ 35411 w 128997"/>
                <a:gd name="connsiteY2" fmla="*/ 72087 h 208672"/>
                <a:gd name="connsiteX3" fmla="*/ 78410 w 128997"/>
                <a:gd name="connsiteY3" fmla="*/ 29088 h 208672"/>
                <a:gd name="connsiteX4" fmla="*/ 96116 w 128997"/>
                <a:gd name="connsiteY4" fmla="*/ 31617 h 208672"/>
                <a:gd name="connsiteX5" fmla="*/ 96116 w 128997"/>
                <a:gd name="connsiteY5" fmla="*/ 107498 h 208672"/>
                <a:gd name="connsiteX6" fmla="*/ 82204 w 128997"/>
                <a:gd name="connsiteY6" fmla="*/ 0 h 208672"/>
                <a:gd name="connsiteX7" fmla="*/ 0 w 128997"/>
                <a:gd name="connsiteY7" fmla="*/ 74616 h 208672"/>
                <a:gd name="connsiteX8" fmla="*/ 60705 w 128997"/>
                <a:gd name="connsiteY8" fmla="*/ 142909 h 208672"/>
                <a:gd name="connsiteX9" fmla="*/ 94851 w 128997"/>
                <a:gd name="connsiteY9" fmla="*/ 132792 h 208672"/>
                <a:gd name="connsiteX10" fmla="*/ 94851 w 128997"/>
                <a:gd name="connsiteY10" fmla="*/ 175791 h 208672"/>
                <a:gd name="connsiteX11" fmla="*/ 94851 w 128997"/>
                <a:gd name="connsiteY11" fmla="*/ 175791 h 208672"/>
                <a:gd name="connsiteX12" fmla="*/ 127733 w 128997"/>
                <a:gd name="connsiteY12" fmla="*/ 208673 h 208672"/>
                <a:gd name="connsiteX13" fmla="*/ 128998 w 128997"/>
                <a:gd name="connsiteY13" fmla="*/ 208673 h 208672"/>
                <a:gd name="connsiteX14" fmla="*/ 128998 w 128997"/>
                <a:gd name="connsiteY14" fmla="*/ 10117 h 208672"/>
                <a:gd name="connsiteX15" fmla="*/ 82204 w 128997"/>
                <a:gd name="connsiteY15" fmla="*/ 0 h 2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97" h="208672">
                  <a:moveTo>
                    <a:pt x="94851" y="107498"/>
                  </a:moveTo>
                  <a:cubicBezTo>
                    <a:pt x="89793" y="111292"/>
                    <a:pt x="80940" y="115086"/>
                    <a:pt x="70822" y="115086"/>
                  </a:cubicBezTo>
                  <a:cubicBezTo>
                    <a:pt x="51852" y="115086"/>
                    <a:pt x="35411" y="99910"/>
                    <a:pt x="35411" y="72087"/>
                  </a:cubicBezTo>
                  <a:cubicBezTo>
                    <a:pt x="35411" y="48058"/>
                    <a:pt x="51852" y="29088"/>
                    <a:pt x="78410" y="29088"/>
                  </a:cubicBezTo>
                  <a:cubicBezTo>
                    <a:pt x="84734" y="29088"/>
                    <a:pt x="91057" y="30352"/>
                    <a:pt x="96116" y="31617"/>
                  </a:cubicBezTo>
                  <a:lnTo>
                    <a:pt x="96116" y="107498"/>
                  </a:lnTo>
                  <a:close/>
                  <a:moveTo>
                    <a:pt x="82204" y="0"/>
                  </a:moveTo>
                  <a:cubicBezTo>
                    <a:pt x="36676" y="0"/>
                    <a:pt x="0" y="27823"/>
                    <a:pt x="0" y="74616"/>
                  </a:cubicBezTo>
                  <a:cubicBezTo>
                    <a:pt x="0" y="121410"/>
                    <a:pt x="31617" y="142909"/>
                    <a:pt x="60705" y="142909"/>
                  </a:cubicBezTo>
                  <a:cubicBezTo>
                    <a:pt x="74616" y="142909"/>
                    <a:pt x="87263" y="139115"/>
                    <a:pt x="94851" y="132792"/>
                  </a:cubicBezTo>
                  <a:lnTo>
                    <a:pt x="94851" y="175791"/>
                  </a:lnTo>
                  <a:lnTo>
                    <a:pt x="94851" y="175791"/>
                  </a:lnTo>
                  <a:cubicBezTo>
                    <a:pt x="94851" y="194761"/>
                    <a:pt x="110028" y="208673"/>
                    <a:pt x="127733" y="208673"/>
                  </a:cubicBezTo>
                  <a:lnTo>
                    <a:pt x="128998" y="208673"/>
                  </a:lnTo>
                  <a:lnTo>
                    <a:pt x="128998" y="10117"/>
                  </a:lnTo>
                  <a:cubicBezTo>
                    <a:pt x="117616" y="5059"/>
                    <a:pt x="98645" y="0"/>
                    <a:pt x="82204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ED575E0D-7FEA-40A1-B4C9-DD994729B7F8}"/>
                </a:ext>
              </a:extLst>
            </p:cNvPr>
            <p:cNvSpPr/>
            <p:nvPr/>
          </p:nvSpPr>
          <p:spPr>
            <a:xfrm>
              <a:off x="876058" y="444391"/>
              <a:ext cx="122674" cy="141644"/>
            </a:xfrm>
            <a:custGeom>
              <a:avLst/>
              <a:gdLst>
                <a:gd name="connsiteX0" fmla="*/ 122674 w 122674"/>
                <a:gd name="connsiteY0" fmla="*/ 0 h 141644"/>
                <a:gd name="connsiteX1" fmla="*/ 87263 w 122674"/>
                <a:gd name="connsiteY1" fmla="*/ 0 h 141644"/>
                <a:gd name="connsiteX2" fmla="*/ 87263 w 122674"/>
                <a:gd name="connsiteY2" fmla="*/ 101175 h 141644"/>
                <a:gd name="connsiteX3" fmla="*/ 60705 w 122674"/>
                <a:gd name="connsiteY3" fmla="*/ 112557 h 141644"/>
                <a:gd name="connsiteX4" fmla="*/ 35411 w 122674"/>
                <a:gd name="connsiteY4" fmla="*/ 84734 h 141644"/>
                <a:gd name="connsiteX5" fmla="*/ 35411 w 122674"/>
                <a:gd name="connsiteY5" fmla="*/ 0 h 141644"/>
                <a:gd name="connsiteX6" fmla="*/ 0 w 122674"/>
                <a:gd name="connsiteY6" fmla="*/ 0 h 141644"/>
                <a:gd name="connsiteX7" fmla="*/ 0 w 122674"/>
                <a:gd name="connsiteY7" fmla="*/ 87263 h 141644"/>
                <a:gd name="connsiteX8" fmla="*/ 46793 w 122674"/>
                <a:gd name="connsiteY8" fmla="*/ 140380 h 141644"/>
                <a:gd name="connsiteX9" fmla="*/ 88528 w 122674"/>
                <a:gd name="connsiteY9" fmla="*/ 123939 h 141644"/>
                <a:gd name="connsiteX10" fmla="*/ 89793 w 122674"/>
                <a:gd name="connsiteY10" fmla="*/ 123939 h 141644"/>
                <a:gd name="connsiteX11" fmla="*/ 118880 w 122674"/>
                <a:gd name="connsiteY11" fmla="*/ 141645 h 141644"/>
                <a:gd name="connsiteX12" fmla="*/ 121410 w 122674"/>
                <a:gd name="connsiteY12" fmla="*/ 141645 h 141644"/>
                <a:gd name="connsiteX13" fmla="*/ 121410 w 122674"/>
                <a:gd name="connsiteY13" fmla="*/ 107498 h 141644"/>
                <a:gd name="connsiteX14" fmla="*/ 121410 w 122674"/>
                <a:gd name="connsiteY14" fmla="*/ 99910 h 141644"/>
                <a:gd name="connsiteX15" fmla="*/ 121410 w 122674"/>
                <a:gd name="connsiteY15" fmla="*/ 0 h 1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674" h="141644">
                  <a:moveTo>
                    <a:pt x="122674" y="0"/>
                  </a:moveTo>
                  <a:lnTo>
                    <a:pt x="87263" y="0"/>
                  </a:lnTo>
                  <a:lnTo>
                    <a:pt x="87263" y="101175"/>
                  </a:lnTo>
                  <a:cubicBezTo>
                    <a:pt x="80940" y="106233"/>
                    <a:pt x="72087" y="112557"/>
                    <a:pt x="60705" y="112557"/>
                  </a:cubicBezTo>
                  <a:cubicBezTo>
                    <a:pt x="44264" y="112557"/>
                    <a:pt x="35411" y="101175"/>
                    <a:pt x="35411" y="84734"/>
                  </a:cubicBezTo>
                  <a:lnTo>
                    <a:pt x="35411" y="0"/>
                  </a:lnTo>
                  <a:lnTo>
                    <a:pt x="0" y="0"/>
                  </a:lnTo>
                  <a:lnTo>
                    <a:pt x="0" y="87263"/>
                  </a:lnTo>
                  <a:cubicBezTo>
                    <a:pt x="0" y="131527"/>
                    <a:pt x="29088" y="140380"/>
                    <a:pt x="46793" y="140380"/>
                  </a:cubicBezTo>
                  <a:cubicBezTo>
                    <a:pt x="65763" y="140380"/>
                    <a:pt x="79675" y="132792"/>
                    <a:pt x="88528" y="123939"/>
                  </a:cubicBezTo>
                  <a:lnTo>
                    <a:pt x="89793" y="123939"/>
                  </a:lnTo>
                  <a:cubicBezTo>
                    <a:pt x="94851" y="134056"/>
                    <a:pt x="106233" y="141645"/>
                    <a:pt x="118880" y="141645"/>
                  </a:cubicBezTo>
                  <a:lnTo>
                    <a:pt x="121410" y="141645"/>
                  </a:lnTo>
                  <a:lnTo>
                    <a:pt x="121410" y="107498"/>
                  </a:lnTo>
                  <a:cubicBezTo>
                    <a:pt x="121410" y="104969"/>
                    <a:pt x="121410" y="102439"/>
                    <a:pt x="121410" y="99910"/>
                  </a:cubicBezTo>
                  <a:lnTo>
                    <a:pt x="121410" y="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17B40B3-49C2-4242-8456-BE793D585624}"/>
                </a:ext>
              </a:extLst>
            </p:cNvPr>
            <p:cNvSpPr/>
            <p:nvPr/>
          </p:nvSpPr>
          <p:spPr>
            <a:xfrm>
              <a:off x="2181211" y="440597"/>
              <a:ext cx="117615" cy="145438"/>
            </a:xfrm>
            <a:custGeom>
              <a:avLst/>
              <a:gdLst>
                <a:gd name="connsiteX0" fmla="*/ 117615 w 117615"/>
                <a:gd name="connsiteY0" fmla="*/ 50587 h 145438"/>
                <a:gd name="connsiteX1" fmla="*/ 117615 w 117615"/>
                <a:gd name="connsiteY1" fmla="*/ 145439 h 145438"/>
                <a:gd name="connsiteX2" fmla="*/ 116351 w 117615"/>
                <a:gd name="connsiteY2" fmla="*/ 145439 h 145438"/>
                <a:gd name="connsiteX3" fmla="*/ 87263 w 117615"/>
                <a:gd name="connsiteY3" fmla="*/ 127733 h 145438"/>
                <a:gd name="connsiteX4" fmla="*/ 85998 w 117615"/>
                <a:gd name="connsiteY4" fmla="*/ 128998 h 145438"/>
                <a:gd name="connsiteX5" fmla="*/ 45528 w 117615"/>
                <a:gd name="connsiteY5" fmla="*/ 144174 h 145438"/>
                <a:gd name="connsiteX6" fmla="*/ 0 w 117615"/>
                <a:gd name="connsiteY6" fmla="*/ 99910 h 145438"/>
                <a:gd name="connsiteX7" fmla="*/ 58175 w 117615"/>
                <a:gd name="connsiteY7" fmla="*/ 54381 h 145438"/>
                <a:gd name="connsiteX8" fmla="*/ 82204 w 117615"/>
                <a:gd name="connsiteY8" fmla="*/ 53117 h 145438"/>
                <a:gd name="connsiteX9" fmla="*/ 82204 w 117615"/>
                <a:gd name="connsiteY9" fmla="*/ 49323 h 145438"/>
                <a:gd name="connsiteX10" fmla="*/ 55646 w 117615"/>
                <a:gd name="connsiteY10" fmla="*/ 26558 h 145438"/>
                <a:gd name="connsiteX11" fmla="*/ 20235 w 117615"/>
                <a:gd name="connsiteY11" fmla="*/ 36676 h 145438"/>
                <a:gd name="connsiteX12" fmla="*/ 8853 w 117615"/>
                <a:gd name="connsiteY12" fmla="*/ 15176 h 145438"/>
                <a:gd name="connsiteX13" fmla="*/ 63234 w 117615"/>
                <a:gd name="connsiteY13" fmla="*/ 0 h 145438"/>
                <a:gd name="connsiteX14" fmla="*/ 117615 w 117615"/>
                <a:gd name="connsiteY14" fmla="*/ 50587 h 145438"/>
                <a:gd name="connsiteX15" fmla="*/ 82204 w 117615"/>
                <a:gd name="connsiteY15" fmla="*/ 78410 h 145438"/>
                <a:gd name="connsiteX16" fmla="*/ 61969 w 117615"/>
                <a:gd name="connsiteY16" fmla="*/ 78410 h 145438"/>
                <a:gd name="connsiteX17" fmla="*/ 34146 w 117615"/>
                <a:gd name="connsiteY17" fmla="*/ 97381 h 145438"/>
                <a:gd name="connsiteX18" fmla="*/ 56911 w 117615"/>
                <a:gd name="connsiteY18" fmla="*/ 116351 h 145438"/>
                <a:gd name="connsiteX19" fmla="*/ 82204 w 117615"/>
                <a:gd name="connsiteY19" fmla="*/ 107498 h 145438"/>
                <a:gd name="connsiteX20" fmla="*/ 82204 w 117615"/>
                <a:gd name="connsiteY20" fmla="*/ 7841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615" h="145438">
                  <a:moveTo>
                    <a:pt x="117615" y="50587"/>
                  </a:moveTo>
                  <a:lnTo>
                    <a:pt x="117615" y="145439"/>
                  </a:lnTo>
                  <a:lnTo>
                    <a:pt x="116351" y="145439"/>
                  </a:lnTo>
                  <a:cubicBezTo>
                    <a:pt x="103704" y="145439"/>
                    <a:pt x="92322" y="137850"/>
                    <a:pt x="87263" y="127733"/>
                  </a:cubicBezTo>
                  <a:lnTo>
                    <a:pt x="85998" y="128998"/>
                  </a:lnTo>
                  <a:cubicBezTo>
                    <a:pt x="77146" y="136586"/>
                    <a:pt x="64499" y="144174"/>
                    <a:pt x="45528" y="144174"/>
                  </a:cubicBezTo>
                  <a:cubicBezTo>
                    <a:pt x="20235" y="144174"/>
                    <a:pt x="0" y="126468"/>
                    <a:pt x="0" y="99910"/>
                  </a:cubicBezTo>
                  <a:cubicBezTo>
                    <a:pt x="0" y="70822"/>
                    <a:pt x="22764" y="55646"/>
                    <a:pt x="58175" y="54381"/>
                  </a:cubicBezTo>
                  <a:lnTo>
                    <a:pt x="82204" y="53117"/>
                  </a:lnTo>
                  <a:lnTo>
                    <a:pt x="82204" y="49323"/>
                  </a:lnTo>
                  <a:cubicBezTo>
                    <a:pt x="82204" y="32882"/>
                    <a:pt x="70822" y="26558"/>
                    <a:pt x="55646" y="26558"/>
                  </a:cubicBezTo>
                  <a:cubicBezTo>
                    <a:pt x="40470" y="26558"/>
                    <a:pt x="29088" y="31617"/>
                    <a:pt x="20235" y="36676"/>
                  </a:cubicBezTo>
                  <a:lnTo>
                    <a:pt x="8853" y="15176"/>
                  </a:lnTo>
                  <a:cubicBezTo>
                    <a:pt x="27823" y="2529"/>
                    <a:pt x="44264" y="0"/>
                    <a:pt x="63234" y="0"/>
                  </a:cubicBezTo>
                  <a:cubicBezTo>
                    <a:pt x="97381" y="0"/>
                    <a:pt x="117615" y="13912"/>
                    <a:pt x="117615" y="50587"/>
                  </a:cubicBezTo>
                  <a:moveTo>
                    <a:pt x="82204" y="78410"/>
                  </a:moveTo>
                  <a:lnTo>
                    <a:pt x="61969" y="78410"/>
                  </a:lnTo>
                  <a:cubicBezTo>
                    <a:pt x="42999" y="78410"/>
                    <a:pt x="34146" y="85998"/>
                    <a:pt x="34146" y="97381"/>
                  </a:cubicBezTo>
                  <a:cubicBezTo>
                    <a:pt x="34146" y="108763"/>
                    <a:pt x="41734" y="116351"/>
                    <a:pt x="56911" y="116351"/>
                  </a:cubicBezTo>
                  <a:cubicBezTo>
                    <a:pt x="69558" y="116351"/>
                    <a:pt x="77146" y="111292"/>
                    <a:pt x="82204" y="107498"/>
                  </a:cubicBezTo>
                  <a:lnTo>
                    <a:pt x="82204" y="7841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C0D56C01-C971-49FC-A832-990612619A24}"/>
                </a:ext>
              </a:extLst>
            </p:cNvPr>
            <p:cNvSpPr/>
            <p:nvPr/>
          </p:nvSpPr>
          <p:spPr>
            <a:xfrm>
              <a:off x="1323756" y="379893"/>
              <a:ext cx="42999" cy="206143"/>
            </a:xfrm>
            <a:custGeom>
              <a:avLst/>
              <a:gdLst>
                <a:gd name="connsiteX0" fmla="*/ 5059 w 42999"/>
                <a:gd name="connsiteY0" fmla="*/ 206143 h 206143"/>
                <a:gd name="connsiteX1" fmla="*/ 6323 w 42999"/>
                <a:gd name="connsiteY1" fmla="*/ 206143 h 206143"/>
                <a:gd name="connsiteX2" fmla="*/ 39205 w 42999"/>
                <a:gd name="connsiteY2" fmla="*/ 173262 h 206143"/>
                <a:gd name="connsiteX3" fmla="*/ 39205 w 42999"/>
                <a:gd name="connsiteY3" fmla="*/ 170732 h 206143"/>
                <a:gd name="connsiteX4" fmla="*/ 39205 w 42999"/>
                <a:gd name="connsiteY4" fmla="*/ 170732 h 206143"/>
                <a:gd name="connsiteX5" fmla="*/ 39205 w 42999"/>
                <a:gd name="connsiteY5" fmla="*/ 64499 h 206143"/>
                <a:gd name="connsiteX6" fmla="*/ 3794 w 42999"/>
                <a:gd name="connsiteY6" fmla="*/ 64499 h 206143"/>
                <a:gd name="connsiteX7" fmla="*/ 3794 w 42999"/>
                <a:gd name="connsiteY7" fmla="*/ 206143 h 206143"/>
                <a:gd name="connsiteX8" fmla="*/ 21500 w 42999"/>
                <a:gd name="connsiteY8" fmla="*/ 42999 h 206143"/>
                <a:gd name="connsiteX9" fmla="*/ 42999 w 42999"/>
                <a:gd name="connsiteY9" fmla="*/ 21500 h 206143"/>
                <a:gd name="connsiteX10" fmla="*/ 21500 w 42999"/>
                <a:gd name="connsiteY10" fmla="*/ 0 h 206143"/>
                <a:gd name="connsiteX11" fmla="*/ 0 w 42999"/>
                <a:gd name="connsiteY11" fmla="*/ 21500 h 206143"/>
                <a:gd name="connsiteX12" fmla="*/ 21500 w 42999"/>
                <a:gd name="connsiteY12" fmla="*/ 42999 h 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99" h="206143">
                  <a:moveTo>
                    <a:pt x="5059" y="206143"/>
                  </a:moveTo>
                  <a:lnTo>
                    <a:pt x="6323" y="206143"/>
                  </a:lnTo>
                  <a:cubicBezTo>
                    <a:pt x="25294" y="206143"/>
                    <a:pt x="39205" y="190967"/>
                    <a:pt x="39205" y="173262"/>
                  </a:cubicBezTo>
                  <a:lnTo>
                    <a:pt x="39205" y="170732"/>
                  </a:lnTo>
                  <a:lnTo>
                    <a:pt x="39205" y="170732"/>
                  </a:lnTo>
                  <a:lnTo>
                    <a:pt x="39205" y="64499"/>
                  </a:lnTo>
                  <a:lnTo>
                    <a:pt x="3794" y="64499"/>
                  </a:lnTo>
                  <a:lnTo>
                    <a:pt x="3794" y="206143"/>
                  </a:lnTo>
                  <a:close/>
                  <a:moveTo>
                    <a:pt x="21500" y="42999"/>
                  </a:moveTo>
                  <a:cubicBezTo>
                    <a:pt x="34146" y="42999"/>
                    <a:pt x="42999" y="32882"/>
                    <a:pt x="42999" y="21500"/>
                  </a:cubicBezTo>
                  <a:cubicBezTo>
                    <a:pt x="42999" y="10117"/>
                    <a:pt x="32882" y="0"/>
                    <a:pt x="21500" y="0"/>
                  </a:cubicBezTo>
                  <a:cubicBezTo>
                    <a:pt x="10117" y="0"/>
                    <a:pt x="0" y="10117"/>
                    <a:pt x="0" y="21500"/>
                  </a:cubicBezTo>
                  <a:cubicBezTo>
                    <a:pt x="0" y="34146"/>
                    <a:pt x="10117" y="42999"/>
                    <a:pt x="21500" y="4299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0A4817ED-70FD-48FD-BDFE-CE7F3B2B165F}"/>
                </a:ext>
              </a:extLst>
            </p:cNvPr>
            <p:cNvSpPr/>
            <p:nvPr/>
          </p:nvSpPr>
          <p:spPr>
            <a:xfrm>
              <a:off x="1398372" y="440597"/>
              <a:ext cx="123989" cy="145438"/>
            </a:xfrm>
            <a:custGeom>
              <a:avLst/>
              <a:gdLst>
                <a:gd name="connsiteX0" fmla="*/ 82204 w 123989"/>
                <a:gd name="connsiteY0" fmla="*/ 0 h 145438"/>
                <a:gd name="connsiteX1" fmla="*/ 35411 w 123989"/>
                <a:gd name="connsiteY1" fmla="*/ 17706 h 145438"/>
                <a:gd name="connsiteX2" fmla="*/ 35411 w 123989"/>
                <a:gd name="connsiteY2" fmla="*/ 3794 h 145438"/>
                <a:gd name="connsiteX3" fmla="*/ 0 w 123989"/>
                <a:gd name="connsiteY3" fmla="*/ 3794 h 145438"/>
                <a:gd name="connsiteX4" fmla="*/ 0 w 123989"/>
                <a:gd name="connsiteY4" fmla="*/ 145439 h 145438"/>
                <a:gd name="connsiteX5" fmla="*/ 1265 w 123989"/>
                <a:gd name="connsiteY5" fmla="*/ 145439 h 145438"/>
                <a:gd name="connsiteX6" fmla="*/ 34147 w 123989"/>
                <a:gd name="connsiteY6" fmla="*/ 112557 h 145438"/>
                <a:gd name="connsiteX7" fmla="*/ 34147 w 123989"/>
                <a:gd name="connsiteY7" fmla="*/ 112557 h 145438"/>
                <a:gd name="connsiteX8" fmla="*/ 34147 w 123989"/>
                <a:gd name="connsiteY8" fmla="*/ 45529 h 145438"/>
                <a:gd name="connsiteX9" fmla="*/ 69558 w 123989"/>
                <a:gd name="connsiteY9" fmla="*/ 30352 h 145438"/>
                <a:gd name="connsiteX10" fmla="*/ 89793 w 123989"/>
                <a:gd name="connsiteY10" fmla="*/ 60705 h 145438"/>
                <a:gd name="connsiteX11" fmla="*/ 89793 w 123989"/>
                <a:gd name="connsiteY11" fmla="*/ 145439 h 145438"/>
                <a:gd name="connsiteX12" fmla="*/ 91057 w 123989"/>
                <a:gd name="connsiteY12" fmla="*/ 145439 h 145438"/>
                <a:gd name="connsiteX13" fmla="*/ 123939 w 123989"/>
                <a:gd name="connsiteY13" fmla="*/ 112557 h 145438"/>
                <a:gd name="connsiteX14" fmla="*/ 123939 w 123989"/>
                <a:gd name="connsiteY14" fmla="*/ 112557 h 145438"/>
                <a:gd name="connsiteX15" fmla="*/ 123939 w 123989"/>
                <a:gd name="connsiteY15" fmla="*/ 50587 h 145438"/>
                <a:gd name="connsiteX16" fmla="*/ 82204 w 123989"/>
                <a:gd name="connsiteY16" fmla="*/ 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989" h="145438">
                  <a:moveTo>
                    <a:pt x="82204" y="0"/>
                  </a:moveTo>
                  <a:cubicBezTo>
                    <a:pt x="63234" y="0"/>
                    <a:pt x="50587" y="7588"/>
                    <a:pt x="35411" y="17706"/>
                  </a:cubicBezTo>
                  <a:lnTo>
                    <a:pt x="35411" y="3794"/>
                  </a:lnTo>
                  <a:lnTo>
                    <a:pt x="0" y="3794"/>
                  </a:lnTo>
                  <a:lnTo>
                    <a:pt x="0" y="145439"/>
                  </a:lnTo>
                  <a:lnTo>
                    <a:pt x="1265" y="145439"/>
                  </a:lnTo>
                  <a:cubicBezTo>
                    <a:pt x="20235" y="145439"/>
                    <a:pt x="34147" y="130262"/>
                    <a:pt x="34147" y="112557"/>
                  </a:cubicBezTo>
                  <a:lnTo>
                    <a:pt x="34147" y="112557"/>
                  </a:lnTo>
                  <a:lnTo>
                    <a:pt x="34147" y="45529"/>
                  </a:lnTo>
                  <a:cubicBezTo>
                    <a:pt x="45529" y="37941"/>
                    <a:pt x="56911" y="30352"/>
                    <a:pt x="69558" y="30352"/>
                  </a:cubicBezTo>
                  <a:cubicBezTo>
                    <a:pt x="87263" y="30352"/>
                    <a:pt x="89793" y="45529"/>
                    <a:pt x="89793" y="60705"/>
                  </a:cubicBezTo>
                  <a:lnTo>
                    <a:pt x="89793" y="145439"/>
                  </a:lnTo>
                  <a:lnTo>
                    <a:pt x="91057" y="145439"/>
                  </a:lnTo>
                  <a:cubicBezTo>
                    <a:pt x="108763" y="145439"/>
                    <a:pt x="123939" y="130262"/>
                    <a:pt x="123939" y="112557"/>
                  </a:cubicBezTo>
                  <a:lnTo>
                    <a:pt x="123939" y="112557"/>
                  </a:lnTo>
                  <a:lnTo>
                    <a:pt x="123939" y="50587"/>
                  </a:lnTo>
                  <a:cubicBezTo>
                    <a:pt x="125204" y="12647"/>
                    <a:pt x="102439" y="0"/>
                    <a:pt x="82204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843CADBD-B681-40AC-8ABD-DABA0119E2A9}"/>
                </a:ext>
              </a:extLst>
            </p:cNvPr>
            <p:cNvSpPr/>
            <p:nvPr/>
          </p:nvSpPr>
          <p:spPr>
            <a:xfrm>
              <a:off x="2038302" y="440597"/>
              <a:ext cx="127732" cy="211202"/>
            </a:xfrm>
            <a:custGeom>
              <a:avLst/>
              <a:gdLst>
                <a:gd name="connsiteX0" fmla="*/ 53117 w 127732"/>
                <a:gd name="connsiteY0" fmla="*/ 116351 h 211202"/>
                <a:gd name="connsiteX1" fmla="*/ 35411 w 127732"/>
                <a:gd name="connsiteY1" fmla="*/ 112557 h 211202"/>
                <a:gd name="connsiteX2" fmla="*/ 35411 w 127732"/>
                <a:gd name="connsiteY2" fmla="*/ 30352 h 211202"/>
                <a:gd name="connsiteX3" fmla="*/ 51852 w 127732"/>
                <a:gd name="connsiteY3" fmla="*/ 27823 h 211202"/>
                <a:gd name="connsiteX4" fmla="*/ 92322 w 127732"/>
                <a:gd name="connsiteY4" fmla="*/ 70822 h 211202"/>
                <a:gd name="connsiteX5" fmla="*/ 53117 w 127732"/>
                <a:gd name="connsiteY5" fmla="*/ 116351 h 211202"/>
                <a:gd name="connsiteX6" fmla="*/ 53117 w 127732"/>
                <a:gd name="connsiteY6" fmla="*/ 0 h 211202"/>
                <a:gd name="connsiteX7" fmla="*/ 0 w 127732"/>
                <a:gd name="connsiteY7" fmla="*/ 8853 h 211202"/>
                <a:gd name="connsiteX8" fmla="*/ 0 w 127732"/>
                <a:gd name="connsiteY8" fmla="*/ 211202 h 211202"/>
                <a:gd name="connsiteX9" fmla="*/ 1265 w 127732"/>
                <a:gd name="connsiteY9" fmla="*/ 211202 h 211202"/>
                <a:gd name="connsiteX10" fmla="*/ 34146 w 127732"/>
                <a:gd name="connsiteY10" fmla="*/ 178320 h 211202"/>
                <a:gd name="connsiteX11" fmla="*/ 34146 w 127732"/>
                <a:gd name="connsiteY11" fmla="*/ 178320 h 211202"/>
                <a:gd name="connsiteX12" fmla="*/ 34146 w 127732"/>
                <a:gd name="connsiteY12" fmla="*/ 178320 h 211202"/>
                <a:gd name="connsiteX13" fmla="*/ 34146 w 127732"/>
                <a:gd name="connsiteY13" fmla="*/ 141645 h 211202"/>
                <a:gd name="connsiteX14" fmla="*/ 54381 w 127732"/>
                <a:gd name="connsiteY14" fmla="*/ 145439 h 211202"/>
                <a:gd name="connsiteX15" fmla="*/ 127733 w 127732"/>
                <a:gd name="connsiteY15" fmla="*/ 70822 h 211202"/>
                <a:gd name="connsiteX16" fmla="*/ 53117 w 127732"/>
                <a:gd name="connsiteY16" fmla="*/ 0 h 2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732" h="211202">
                  <a:moveTo>
                    <a:pt x="53117" y="116351"/>
                  </a:moveTo>
                  <a:cubicBezTo>
                    <a:pt x="45528" y="116351"/>
                    <a:pt x="40470" y="115086"/>
                    <a:pt x="35411" y="112557"/>
                  </a:cubicBezTo>
                  <a:lnTo>
                    <a:pt x="35411" y="30352"/>
                  </a:lnTo>
                  <a:cubicBezTo>
                    <a:pt x="40470" y="29088"/>
                    <a:pt x="44264" y="27823"/>
                    <a:pt x="51852" y="27823"/>
                  </a:cubicBezTo>
                  <a:cubicBezTo>
                    <a:pt x="74616" y="27823"/>
                    <a:pt x="92322" y="41735"/>
                    <a:pt x="92322" y="70822"/>
                  </a:cubicBezTo>
                  <a:cubicBezTo>
                    <a:pt x="91057" y="98645"/>
                    <a:pt x="77146" y="116351"/>
                    <a:pt x="53117" y="116351"/>
                  </a:cubicBezTo>
                  <a:moveTo>
                    <a:pt x="53117" y="0"/>
                  </a:moveTo>
                  <a:cubicBezTo>
                    <a:pt x="30352" y="0"/>
                    <a:pt x="13911" y="3794"/>
                    <a:pt x="0" y="8853"/>
                  </a:cubicBezTo>
                  <a:lnTo>
                    <a:pt x="0" y="211202"/>
                  </a:lnTo>
                  <a:lnTo>
                    <a:pt x="1265" y="211202"/>
                  </a:lnTo>
                  <a:cubicBezTo>
                    <a:pt x="20235" y="211202"/>
                    <a:pt x="34146" y="196026"/>
                    <a:pt x="34146" y="178320"/>
                  </a:cubicBezTo>
                  <a:lnTo>
                    <a:pt x="34146" y="178320"/>
                  </a:lnTo>
                  <a:lnTo>
                    <a:pt x="34146" y="178320"/>
                  </a:lnTo>
                  <a:lnTo>
                    <a:pt x="34146" y="141645"/>
                  </a:lnTo>
                  <a:cubicBezTo>
                    <a:pt x="40470" y="144174"/>
                    <a:pt x="46793" y="145439"/>
                    <a:pt x="54381" y="145439"/>
                  </a:cubicBezTo>
                  <a:cubicBezTo>
                    <a:pt x="96116" y="145439"/>
                    <a:pt x="127733" y="115086"/>
                    <a:pt x="127733" y="70822"/>
                  </a:cubicBezTo>
                  <a:cubicBezTo>
                    <a:pt x="127733" y="27823"/>
                    <a:pt x="102439" y="0"/>
                    <a:pt x="53117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0471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78" r:id="rId4"/>
    <p:sldLayoutId id="2147483662" r:id="rId5"/>
    <p:sldLayoutId id="2147483661" r:id="rId6"/>
    <p:sldLayoutId id="2147483679" r:id="rId7"/>
  </p:sldLayoutIdLst>
  <p:transition spd="slow">
    <p:push dir="u"/>
  </p:transition>
  <p:hf hdr="0" ftr="0" dt="0"/>
  <p:txStyles>
    <p:titleStyle>
      <a:lvl1pPr algn="l" defTabSz="497937" rtl="0" eaLnBrk="1" latinLnBrk="0" hangingPunct="1">
        <a:lnSpc>
          <a:spcPts val="3485"/>
        </a:lnSpc>
        <a:spcBef>
          <a:spcPct val="0"/>
        </a:spcBef>
        <a:buNone/>
        <a:defRPr sz="3300" b="1" kern="1200">
          <a:solidFill>
            <a:srgbClr val="004276"/>
          </a:solidFill>
          <a:latin typeface="Calibri"/>
          <a:ea typeface="+mj-ea"/>
          <a:cs typeface="Calibri"/>
        </a:defRPr>
      </a:lvl1pPr>
    </p:titleStyle>
    <p:bodyStyle>
      <a:lvl1pPr marL="373452" indent="-373452" algn="l" defTabSz="497937" rtl="0" eaLnBrk="1" latinLnBrk="0" hangingPunct="1">
        <a:spcBef>
          <a:spcPct val="20000"/>
        </a:spcBef>
        <a:buFont typeface="Lucida Grande"/>
        <a:buChar char="-"/>
        <a:defRPr sz="1700" b="1" kern="1200">
          <a:solidFill>
            <a:srgbClr val="004276"/>
          </a:solidFill>
          <a:latin typeface="+mn-lt"/>
          <a:ea typeface="+mn-ea"/>
          <a:cs typeface="+mn-cs"/>
        </a:defRPr>
      </a:lvl1pPr>
      <a:lvl2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2pPr>
      <a:lvl3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3pPr>
      <a:lvl4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4pPr>
      <a:lvl5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5pPr>
      <a:lvl6pPr marL="2738651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6587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524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2460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937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87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81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74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68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619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555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3492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chisiamo_strumenti_AQ.html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scheda_iniziativa.html?idIniziativa=22898a0b3a93cfcb" TargetMode="External"/><Relationship Id="rId5" Type="http://schemas.openxmlformats.org/officeDocument/2006/relationships/hyperlink" Target="https://www.acquistinretepa.it/opencms/opencms/scheda_iniziativa.html?idIniziativa=9d838b8fcdc7ae71" TargetMode="Externa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scheda_iniziativa.html?idIniziativa=1d4f8262a8a78be3" TargetMode="External"/><Relationship Id="rId5" Type="http://schemas.openxmlformats.org/officeDocument/2006/relationships/hyperlink" Target="https://www.acquistinretepa.it/opencms/opencms/scheda_iniziativa.html?idIniziativa=c9c346967a0548c7" TargetMode="External"/><Relationship Id="rId4" Type="http://schemas.openxmlformats.org/officeDocument/2006/relationships/hyperlink" Target="https://www.acquistinretepa.it/opencms/opencms/chisiamo_strumenti_AQ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chisiamo_strumenti_AQ.html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s://www.acquistinretepa.it/opencms/opencms/scheda_iniziativa.html?idIniziativa=bea39b6fcdabec2c" TargetMode="External"/><Relationship Id="rId4" Type="http://schemas.openxmlformats.org/officeDocument/2006/relationships/hyperlink" Target="https://www.acquistinretepa.it/opencms/opencms/scheda_iniziativa.html?idIniziativa=8c2ba2c898a3fb9a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hyperlink" Target="https://www.acquistinretepa.it/opencms/opencms/scheda_iniziativa.html?idIniziativa=927dd0ef7c1d1ccc" TargetMode="External"/><Relationship Id="rId7" Type="http://schemas.openxmlformats.org/officeDocument/2006/relationships/hyperlink" Target="https://www.acquistinretepa.it/opencms/opencms/chisiamo_strumenti_AQ.html" TargetMode="External"/><Relationship Id="rId2" Type="http://schemas.openxmlformats.org/officeDocument/2006/relationships/hyperlink" Target="https://www.acquistinretepa.it/opencms/opencms/scheda_iniziativa.html?idIniziativa=57576e7d778f81a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sv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b5b3f15bbe01b36d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chisiamo_strumenti_AQ.html" TargetMode="External"/><Relationship Id="rId5" Type="http://schemas.openxmlformats.org/officeDocument/2006/relationships/image" Target="../media/image65.sv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quistinretepa.it/opencms/opencms/scheda_iniziativa.html?idIniziativa=c5b6258d542e8ceb" TargetMode="External"/><Relationship Id="rId7" Type="http://schemas.openxmlformats.org/officeDocument/2006/relationships/hyperlink" Target="https://www.acquistinretepa.it/opencms/opencms/chisiamo_strumenti_AQ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NULL"/><Relationship Id="rId10" Type="http://schemas.openxmlformats.org/officeDocument/2006/relationships/image" Target="../media/image13.png"/><Relationship Id="rId9" Type="http://schemas.openxmlformats.org/officeDocument/2006/relationships/hyperlink" Target="https://www.acquistinretepa.it/opencms/opencms/scheda_iniziativa.html?idIniziativa=0d8f1a265ae552e9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chisiamo_strumenti_AQ.html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hyperlink" Target="https://www.acquistinretepa.it/opencms/opencms/scheda_iniziativa.html?idIniziativa=a6091e6ddfa523a7" TargetMode="External"/><Relationship Id="rId4" Type="http://schemas.openxmlformats.org/officeDocument/2006/relationships/hyperlink" Target="https://www.acquistinretepa.it/opencms/opencms/scheda_iniziativa.html?idIniziativa=463f13514b02f3d9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chisiamo_strumenti_AQ.html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s://www.acquistinretepa.it/opencms/opencms/scheda_iniziativa.html?idIniziativa=b42d1fa4037516e5" TargetMode="External"/><Relationship Id="rId4" Type="http://schemas.openxmlformats.org/officeDocument/2006/relationships/hyperlink" Target="https://www.acquistinretepa.it/opencms/opencms/scheda_iniziativa.html?idIniziativa=e99aa1ce373e032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chisiamo_strumenti_AQ.html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www.acquistinretepa.it/opencms/opencms/scheda_iniziativa.html?idIniziativa=4f7f584f763f263e" TargetMode="External"/><Relationship Id="rId4" Type="http://schemas.openxmlformats.org/officeDocument/2006/relationships/hyperlink" Target="https://www.acquistinretepa.it/opencms/opencms/scheda_iniziativa.html?idIniziativa=d4f10612e3b587b5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hyperlink" Target="https://www.acquistinretepa.it/opencms/opencms/scheda_iniziativa.html?idIniziativa=5502cf2468db06eb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scheda_iniziativa.html?idIniziativa=5ee074ab3fe93ae1" TargetMode="External"/><Relationship Id="rId5" Type="http://schemas.openxmlformats.org/officeDocument/2006/relationships/hyperlink" Target="https://www.acquistinretepa.it/opencms/opencms/scheda_iniziativa.html?idIniziativa=1f59e20e25405f85" TargetMode="External"/><Relationship Id="rId4" Type="http://schemas.openxmlformats.org/officeDocument/2006/relationships/hyperlink" Target="https://www.acquistinretepa.it/opencms/opencms/chisiamo_strumenti_AQ.html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acquistinretepa.it/opencms/opencms/chisiamo_strumenti_AQ.html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scheda_iniziativa.html?idIniziativa=6b7704e29b158a56" TargetMode="External"/><Relationship Id="rId5" Type="http://schemas.openxmlformats.org/officeDocument/2006/relationships/hyperlink" Target="https://www.acquistinretepa.it/opencms/opencms/scheda_iniziativa.html?idIniziativa=566d74f34f03b8e6" TargetMode="External"/><Relationship Id="rId4" Type="http://schemas.openxmlformats.org/officeDocument/2006/relationships/hyperlink" Target="https://www.acquistinretepa.it/opencms/opencms/scheda_iniziativa.html?idIniziativa=037b27c260f88008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acquistinretepa.it/opencms/opencms/scheda_iniziativa.html?idIniziativa=7f9c8430419cd1c0" TargetMode="External"/><Relationship Id="rId7" Type="http://schemas.openxmlformats.org/officeDocument/2006/relationships/hyperlink" Target="https://www.acquistinretepa.it/opencms/opencms/chisiamo_strumenti_AQ.html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2.svg"/><Relationship Id="rId5" Type="http://schemas.openxmlformats.org/officeDocument/2006/relationships/image" Target="../media/image11.png"/><Relationship Id="rId4" Type="http://schemas.openxmlformats.org/officeDocument/2006/relationships/hyperlink" Target="https://www.acquistinretepa.it/opencms/opencms/scheda_iniziativa.html?idIniziativa=31328138c681fc77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quistinretepa.it/opencms/opencms/chisiamo_strumenti_AQ.html" TargetMode="External"/><Relationship Id="rId3" Type="http://schemas.openxmlformats.org/officeDocument/2006/relationships/hyperlink" Target="https://www.consip.it/attivita/contratti-spc-connettivita-istruzioni-per-luso" TargetMode="External"/><Relationship Id="rId7" Type="http://schemas.openxmlformats.org/officeDocument/2006/relationships/image" Target="../media/image651.sv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hyperlink" Target="https://www.agid.gov.it/it/agenzia/stampa-e-comunicazione/notizie/2016/06/15/spc-servizi-connettivita-assegnazione-amministrazioni-ai-fornitori-selezionati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quistinretepa.it/opencms/opencms/chisiamo_strumenti_AQ.html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651.svg"/><Relationship Id="rId2" Type="http://schemas.openxmlformats.org/officeDocument/2006/relationships/hyperlink" Target="https://www.consip.it/attivita/accordo-quadro-sripa-disponibile-la-documentazione" TargetMode="Externa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5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quistinretepa.it/opencms/opencms/scheda_iniziativa.html?idIniziativa=08c177cc7ea4d25e" TargetMode="External"/><Relationship Id="rId7" Type="http://schemas.openxmlformats.org/officeDocument/2006/relationships/hyperlink" Target="https://www.acquistinretepa.it/opencms/opencms/chisiamo_strumenti_AQ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NUL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7" Type="http://schemas.openxmlformats.org/officeDocument/2006/relationships/hyperlink" Target="https://www.acquistinretepa.it/opencms/opencms/scheda_iniziativa.html?idIniziativa=d9a60c71adc58ae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chisiamo_strumenti_AQ.html" TargetMode="External"/><Relationship Id="rId5" Type="http://schemas.openxmlformats.org/officeDocument/2006/relationships/image" Target="NUL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hyperlink" Target="https://www.acquistinretepa.it/opencms/opencms/scheda_iniziativa.html?idIniziativa=4839287022b65044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chisiamo_strumenti_AQ.html" TargetMode="External"/><Relationship Id="rId5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541630" y="3712194"/>
            <a:ext cx="7319919" cy="788517"/>
          </a:xfrm>
          <a:prstGeom prst="rect">
            <a:avLst/>
          </a:prstGeom>
        </p:spPr>
        <p:txBody>
          <a:bodyPr lIns="99587" tIns="49794" rIns="99587" bIns="49794">
            <a:normAutofit/>
          </a:bodyPr>
          <a:lstStyle>
            <a:lvl1pPr marL="0" marR="0" indent="0" algn="l" defTabSz="497937" rtl="0" eaLnBrk="1" fontAlgn="auto" latinLnBrk="0" hangingPunct="1">
              <a:lnSpc>
                <a:spcPts val="2396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2400" b="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97937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5873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3810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1746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9683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7619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5556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3492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B6770"/>
              </a:solidFill>
            </a:endParaRPr>
          </a:p>
        </p:txBody>
      </p:sp>
      <p:sp>
        <p:nvSpPr>
          <p:cNvPr id="4" name="Segnaposto contenuto 18"/>
          <p:cNvSpPr txBox="1">
            <a:spLocks/>
          </p:cNvSpPr>
          <p:nvPr/>
        </p:nvSpPr>
        <p:spPr>
          <a:xfrm>
            <a:off x="2541630" y="2628503"/>
            <a:ext cx="7304087" cy="91923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lnSpc>
                <a:spcPts val="3000"/>
              </a:lnSpc>
              <a:spcBef>
                <a:spcPct val="20000"/>
              </a:spcBef>
              <a:buFont typeface="Lucida Grande"/>
              <a:buNone/>
              <a:defRPr sz="2800" b="1" kern="1200" baseline="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5B6770"/>
                </a:solidFill>
              </a:rPr>
              <a:t>L’offerta </a:t>
            </a:r>
            <a:r>
              <a:rPr lang="it-IT" dirty="0" smtClean="0">
                <a:solidFill>
                  <a:srgbClr val="5B6770"/>
                </a:solidFill>
              </a:rPr>
              <a:t>per la digitalizzazione</a:t>
            </a:r>
            <a:endParaRPr lang="it-IT" dirty="0">
              <a:solidFill>
                <a:srgbClr val="5B6770"/>
              </a:solidFill>
            </a:endParaRPr>
          </a:p>
          <a:p>
            <a:endParaRPr lang="it-IT" dirty="0">
              <a:solidFill>
                <a:srgbClr val="5B6770"/>
              </a:solidFill>
            </a:endParaRPr>
          </a:p>
          <a:p>
            <a:r>
              <a:rPr lang="it-IT" dirty="0" smtClean="0">
                <a:solidFill>
                  <a:srgbClr val="5B6770"/>
                </a:solidFill>
              </a:rPr>
              <a:t>Schede iniziative</a:t>
            </a:r>
            <a:endParaRPr lang="it-IT" dirty="0">
              <a:solidFill>
                <a:srgbClr val="5B677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84" y="6300911"/>
            <a:ext cx="648072" cy="5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3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ella 66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46017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06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Strategia della Trasformazione Digitale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15/09/2021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14/03/2024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ACCENTURE S.p.A., EY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Advisory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Luiss Guido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Carli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Digitalizzazione dei Processi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15/09/2021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14/03/2024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ACCENTURE S.p.A., EY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Advisory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Luiss Guido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Carli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325141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 della Transizione al Digitale - Nord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28/04/2022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27/04/2024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Intellera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Consulting S.r.l.,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Almaviva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Openknowledge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Altaformazione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Talent Garden Milano s.r.l. 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838467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t-IT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Gestione della Transizione al Digitale – Centro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28/04/2022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27/04/2024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Intellera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Consulting S.r.l., </a:t>
                      </a: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Almaviva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Openknowledge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Altaformazione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Talent Garden Milano s.r.l. 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218508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t-IT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Gestione della Transizione al Digitale - Sud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28/04/2022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27/04/2024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Intellera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Consulting S.r.l., </a:t>
                      </a: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Almaviva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Openknowledge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Altaformazione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Talent Garden Milano s.r.l. 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97011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PMO - Nord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18/02/2022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17/02/2024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Business Integration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Partners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BV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Tech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3PItalia S.p.A., T2I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S.c.a.r.l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., Celi S.r.l.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75723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t-IT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PMO – Centro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18/02/2022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09/05/2023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Business Integration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Partners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Soft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Strategy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3PItalia S.p.A., Go Project S.r.l., Consorzio Sapienza Innovazione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993521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t-IT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PMO - Sud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18/02/2022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17/02/2024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Business Integration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Partners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Soft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Strategy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3PItalia S.p.A., 012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Factory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Xenia Progetti S.r.l.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752282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9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supporto alla </a:t>
                      </a:r>
                      <a:r>
                        <a:rPr lang="it-IT" sz="105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Governance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19/11/2021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18/11/2023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Information Services Group Italia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30091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9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19D4CB2-6D43-42D0-A87F-A96214A6C320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3A428CF8-84DF-4BBD-9649-7F1F5670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FE94745-0733-442E-8122-8D40BE989C9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8" descr="Anteprima immagine">
            <a:extLst>
              <a:ext uri="{FF2B5EF4-FFF2-40B4-BE49-F238E27FC236}">
                <a16:creationId xmlns:a16="http://schemas.microsoft.com/office/drawing/2014/main" id="{CCCBAED4-A844-46D7-B90E-7389CE41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2C4A3B0-AA5F-4805-9B6B-AC93BF4C4814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1DE690F-CF21-46B9-AF63-A4A1139BE9A1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0" descr="Anteprima immagine">
            <a:extLst>
              <a:ext uri="{FF2B5EF4-FFF2-40B4-BE49-F238E27FC236}">
                <a16:creationId xmlns:a16="http://schemas.microsoft.com/office/drawing/2014/main" id="{9F9BFA9D-E8EF-4B0C-9154-A4ECA626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A507440-7ACC-4735-89CF-150A7DBB00D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8" descr="Anteprima immagine">
            <a:extLst>
              <a:ext uri="{FF2B5EF4-FFF2-40B4-BE49-F238E27FC236}">
                <a16:creationId xmlns:a16="http://schemas.microsoft.com/office/drawing/2014/main" id="{CC7295A7-25B1-4A70-9537-94387D6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B12CB21-DA04-4AB1-A2CA-E6F9075F7C06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A50CA18-6936-4779-80D6-0DFC0BDF4116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6" descr="Anteprima immagine">
            <a:extLst>
              <a:ext uri="{FF2B5EF4-FFF2-40B4-BE49-F238E27FC236}">
                <a16:creationId xmlns:a16="http://schemas.microsoft.com/office/drawing/2014/main" id="{0A56B7F7-80C9-4EB4-BAB6-FAF1D1CD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9DE9849-BAFD-4B14-B70C-48DA6DA74611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746300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404040"/>
                </a:solidFill>
                <a:latin typeface="+mn-lt"/>
              </a:rPr>
              <a:t>MERCEOLOGICI / GEOGRAFICI</a:t>
            </a:r>
            <a:endParaRPr lang="it-IT" sz="1000" b="1" dirty="0"/>
          </a:p>
        </p:txBody>
      </p: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75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6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78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467253" y="1171266"/>
            <a:ext cx="188223" cy="199541"/>
            <a:chOff x="9654363" y="2195816"/>
            <a:chExt cx="188223" cy="199541"/>
          </a:xfrm>
          <a:noFill/>
        </p:grpSpPr>
        <p:sp>
          <p:nvSpPr>
            <p:cNvPr id="79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0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1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2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3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4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5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6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61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56" y="198944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95" y="240508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 smtClean="0"/>
              <a:t>Digital </a:t>
            </a:r>
            <a:r>
              <a:rPr lang="it-IT" dirty="0" err="1" smtClean="0"/>
              <a:t>transformation</a:t>
            </a:r>
            <a:r>
              <a:rPr lang="it-IT" dirty="0" smtClean="0"/>
              <a:t> </a:t>
            </a:r>
            <a:r>
              <a:rPr lang="it-IT" dirty="0"/>
              <a:t>(2/2)</a:t>
            </a:r>
          </a:p>
        </p:txBody>
      </p:sp>
      <p:pic>
        <p:nvPicPr>
          <p:cNvPr id="59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95" y="593315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17" y="445316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56" y="397484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95" y="544613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17" y="289527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95" y="344243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40" y="4954607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781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Funzionalità BI </a:t>
            </a:r>
            <a:r>
              <a:rPr lang="it-IT" err="1"/>
              <a:t>SaaS</a:t>
            </a:r>
            <a:r>
              <a:rPr lang="it-IT"/>
              <a:t> (1/2)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2343030"/>
            <a:ext cx="6606058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Prodotti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Prodotti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cloud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in modalità Software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as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a Service nell’ambito della Business Intelligence (Funzionalità BI) per le Pubbliche Amministrazioni qualificati da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AgID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Disponibilità di un ampio catalogo da cui attingere in maniera semplificata alle principali funzionalità Business Intelligence in modalità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SaaS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per soddisfare le  esigenze delle Amministrazioni.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Funzionalità BI </a:t>
            </a:r>
            <a:r>
              <a:rPr lang="it-IT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SaaS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02FE96A-5271-44AA-B1DE-BE3A1EE4096C}"/>
              </a:ext>
            </a:extLst>
          </p:cNvPr>
          <p:cNvGrpSpPr/>
          <p:nvPr/>
        </p:nvGrpSpPr>
        <p:grpSpPr>
          <a:xfrm>
            <a:off x="7722964" y="3081600"/>
            <a:ext cx="2529216" cy="1773676"/>
            <a:chOff x="7722964" y="2734419"/>
            <a:chExt cx="2529216" cy="1773676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40445" y="3883951"/>
              <a:ext cx="31583" cy="26296"/>
              <a:chOff x="3154355" y="5616237"/>
              <a:chExt cx="235225" cy="195849"/>
            </a:xfrm>
          </p:grpSpPr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06879" y="3393294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56597" y="3375659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 smtClean="0">
                  <a:solidFill>
                    <a:srgbClr val="404040"/>
                  </a:solidFill>
                </a:rPr>
                <a:t>Attiva dal 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28/09/2022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3954097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dell’Accordo quadro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 mesi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734419"/>
              <a:ext cx="198523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>
                  <a:solidFill>
                    <a:srgbClr val="313840"/>
                  </a:solidFill>
                  <a:latin typeface="+mj-lt"/>
                </a:rPr>
                <a:t>Informatica, Elettronica, Telecomunicazioni e macchine per l'ufficio</a:t>
              </a:r>
            </a:p>
          </p:txBody>
        </p:sp>
        <p:pic>
          <p:nvPicPr>
            <p:cNvPr id="40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56597" y="4782170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contratti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massimo 36 mesi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673235"/>
            <a:ext cx="7069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di un catalogo di funzionalità BI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SaaS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 le Pubbliche Amministrazioni.</a:t>
            </a: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1" name="Rettangolo con angoli arrotondati 47">
            <a:hlinkClick r:id="rId3"/>
            <a:extLst>
              <a:ext uri="{FF2B5EF4-FFF2-40B4-BE49-F238E27FC236}">
                <a16:creationId xmlns:a16="http://schemas.microsoft.com/office/drawing/2014/main" id="{DF131A06-D23A-4B0C-8697-29B36FD21C2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bg1"/>
                </a:solidFill>
              </a:rPr>
              <a:t>ACCORDI QUADRO</a:t>
            </a:r>
            <a:endParaRPr lang="it-IT" sz="1000" b="1">
              <a:highlight>
                <a:srgbClr val="956B9C"/>
              </a:highlight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772735" y="3961810"/>
            <a:ext cx="188236" cy="200846"/>
            <a:chOff x="3060700" y="4723156"/>
            <a:chExt cx="1401951" cy="1495873"/>
          </a:xfrm>
        </p:grpSpPr>
        <p:sp>
          <p:nvSpPr>
            <p:cNvPr id="31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5" name="Segnaposto immagine 4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7950" y="1188543"/>
            <a:ext cx="2700000" cy="1800000"/>
          </a:xfr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404833"/>
            <a:ext cx="2529216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5"/>
              </a:rPr>
              <a:t>Scheda </a:t>
            </a: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5"/>
              </a:rPr>
              <a:t>riassuntiva ordine diretto</a:t>
            </a:r>
            <a:endParaRPr lang="it-IT" sz="1200" dirty="0" smtClean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6"/>
              </a:rPr>
              <a:t>Scheda riassuntiva appalto specifico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5796855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acquisto</a:t>
            </a:r>
          </a:p>
          <a:p>
            <a:pPr>
              <a:spcAft>
                <a:spcPts val="450"/>
              </a:spcAft>
            </a:pP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 / Appalto specifico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79" y="5314863"/>
            <a:ext cx="446402" cy="446402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8313618" y="5407259"/>
            <a:ext cx="643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821B4C"/>
                </a:solidFill>
              </a:rPr>
              <a:t>PNRR</a:t>
            </a:r>
            <a:endParaRPr lang="it-IT" sz="1100" b="1" dirty="0">
              <a:solidFill>
                <a:srgbClr val="821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70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163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06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Catalogo di Prodotti </a:t>
                      </a:r>
                      <a:r>
                        <a:rPr lang="it-IT" sz="1050" b="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cloud</a:t>
                      </a:r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 in modalità Software </a:t>
                      </a:r>
                      <a:r>
                        <a:rPr lang="it-IT" sz="1050" b="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as</a:t>
                      </a:r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 a Service nell’ambito della Business Intelligence qualificati da </a:t>
                      </a:r>
                      <a:r>
                        <a:rPr lang="it-IT" sz="1050" b="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AgID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28/09/2022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28/03/2024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Converge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Italware-Infordata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Postel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Engineering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Ingegneria Informatica,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Municipia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Expleo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Sferanet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Sidi S.r.l.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Telecom Italia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Var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Group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>
                <a:solidFill>
                  <a:srgbClr val="313840"/>
                </a:solidFill>
              </a:rPr>
              <a:t>1</a:t>
            </a:r>
            <a:endParaRPr lang="it-IT" sz="120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19D4CB2-6D43-42D0-A87F-A96214A6C320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3A428CF8-84DF-4BBD-9649-7F1F5670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FE94745-0733-442E-8122-8D40BE989C9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8" descr="Anteprima immagine">
            <a:extLst>
              <a:ext uri="{FF2B5EF4-FFF2-40B4-BE49-F238E27FC236}">
                <a16:creationId xmlns:a16="http://schemas.microsoft.com/office/drawing/2014/main" id="{CCCBAED4-A844-46D7-B90E-7389CE41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2C4A3B0-AA5F-4805-9B6B-AC93BF4C4814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1DE690F-CF21-46B9-AF63-A4A1139BE9A1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0" descr="Anteprima immagine">
            <a:extLst>
              <a:ext uri="{FF2B5EF4-FFF2-40B4-BE49-F238E27FC236}">
                <a16:creationId xmlns:a16="http://schemas.microsoft.com/office/drawing/2014/main" id="{9F9BFA9D-E8EF-4B0C-9154-A4ECA626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A507440-7ACC-4735-89CF-150A7DBB00D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8" descr="Anteprima immagine">
            <a:extLst>
              <a:ext uri="{FF2B5EF4-FFF2-40B4-BE49-F238E27FC236}">
                <a16:creationId xmlns:a16="http://schemas.microsoft.com/office/drawing/2014/main" id="{CC7295A7-25B1-4A70-9537-94387D6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B12CB21-DA04-4AB1-A2CA-E6F9075F7C06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A50CA18-6936-4779-80D6-0DFC0BDF4116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6" descr="Anteprima immagine">
            <a:extLst>
              <a:ext uri="{FF2B5EF4-FFF2-40B4-BE49-F238E27FC236}">
                <a16:creationId xmlns:a16="http://schemas.microsoft.com/office/drawing/2014/main" id="{0A56B7F7-80C9-4EB4-BAB6-FAF1D1CD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9DE9849-BAFD-4B14-B70C-48DA6DA74611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746300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/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66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Funzionalità BI </a:t>
            </a:r>
            <a:r>
              <a:rPr lang="it-IT" err="1"/>
              <a:t>SaaS</a:t>
            </a:r>
            <a:r>
              <a:rPr lang="it-IT"/>
              <a:t> (2/2)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806" y="245901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36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Public cloud - </a:t>
            </a:r>
            <a:r>
              <a:rPr lang="pt-BR" dirty="0" smtClean="0"/>
              <a:t>IaaS e PaaS </a:t>
            </a:r>
            <a:r>
              <a:rPr lang="it-IT" dirty="0"/>
              <a:t>(</a:t>
            </a:r>
            <a:r>
              <a:rPr lang="it-IT" dirty="0" smtClean="0"/>
              <a:t>1/3)</a:t>
            </a:r>
            <a:endParaRPr lang="it-IT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62777" y="2215039"/>
            <a:ext cx="5138726" cy="4680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Prodotti / servizi previsti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Public </a:t>
            </a:r>
            <a:r>
              <a:rPr lang="it-IT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cloud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tipo </a:t>
            </a:r>
            <a:r>
              <a:rPr lang="it-IT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IaaS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-a-service) e </a:t>
            </a:r>
            <a:r>
              <a:rPr lang="it-IT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PaaS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(Platform-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-a-service), per acquistare servizi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cloud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erogati da CSP qualificati fa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AgID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supporto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per pianificare e definire la migliore strategia di migrazione al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cloud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 relazione alle proprie caratteristiche, attraverso: </a:t>
            </a:r>
          </a:p>
          <a:p>
            <a:pPr marL="783687" lvl="1" indent="-285750">
              <a:buFont typeface="Courier New" panose="02070309020205020404" pitchFamily="49" charset="0"/>
              <a:buChar char="o"/>
            </a:pP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assessment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definizione degli applicativi da migrare</a:t>
            </a:r>
          </a:p>
          <a:p>
            <a:pPr marL="783687" lvl="1" indent="-285750">
              <a:buFont typeface="Courier New" panose="02070309020205020404" pitchFamily="49" charset="0"/>
              <a:buChar char="o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valutazione della strategia di migrazione</a:t>
            </a:r>
          </a:p>
          <a:p>
            <a:pPr marL="783687" lvl="1" indent="-285750">
              <a:buFont typeface="Courier New" panose="02070309020205020404" pitchFamily="49" charset="0"/>
              <a:buChar char="o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studio di fattibilità</a:t>
            </a:r>
          </a:p>
          <a:p>
            <a:pPr marL="783687" lvl="1" indent="-285750">
              <a:buFont typeface="Courier New" panose="02070309020205020404" pitchFamily="49" charset="0"/>
              <a:buChar char="o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supporto al monitoraggio e controllo dei risultati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professionali tecnici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per migrare i servizi IT da un modello di erogazione on-premise verso un modello di erogazione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cloud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attraverso: </a:t>
            </a:r>
          </a:p>
          <a:p>
            <a:pPr marL="783687" lvl="1" indent="-285750">
              <a:buFont typeface="Courier New" panose="02070309020205020404" pitchFamily="49" charset="0"/>
              <a:buChar char="o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disegno della soluzione ed architettura degli ambienti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cloud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83687" lvl="1" indent="-285750">
              <a:buFont typeface="Courier New" panose="02070309020205020404" pitchFamily="49" charset="0"/>
              <a:buChar char="o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configurazione degli ambienti ed il trasferimento dei dati</a:t>
            </a:r>
          </a:p>
          <a:p>
            <a:pPr marL="783687" lvl="1" indent="-285750">
              <a:buFont typeface="Courier New" panose="02070309020205020404" pitchFamily="49" charset="0"/>
              <a:buChar char="o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definizione di policy di sicurezza</a:t>
            </a:r>
          </a:p>
          <a:p>
            <a:pPr marL="783687" lvl="1" indent="-285750">
              <a:buFont typeface="Courier New" panose="02070309020205020404" pitchFamily="49" charset="0"/>
              <a:buChar char="o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monitoraggio degli ambienti ed il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capacity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planning</a:t>
            </a:r>
          </a:p>
          <a:p>
            <a:pPr marL="783687" lvl="1" indent="-285750">
              <a:buFont typeface="Courier New" panose="02070309020205020404" pitchFamily="49" charset="0"/>
              <a:buChar char="o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supporto e affiancamento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cloud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it-IT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IaaS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it-IT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PaaS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02FE96A-5271-44AA-B1DE-BE3A1EE4096C}"/>
              </a:ext>
            </a:extLst>
          </p:cNvPr>
          <p:cNvGrpSpPr/>
          <p:nvPr/>
        </p:nvGrpSpPr>
        <p:grpSpPr>
          <a:xfrm>
            <a:off x="7722964" y="3081600"/>
            <a:ext cx="2529216" cy="1750822"/>
            <a:chOff x="7722964" y="2734419"/>
            <a:chExt cx="2529216" cy="1750822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40445" y="3883951"/>
              <a:ext cx="31583" cy="26296"/>
              <a:chOff x="3154355" y="5616237"/>
              <a:chExt cx="235225" cy="195849"/>
            </a:xfrm>
          </p:grpSpPr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176430" y="3354047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11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357122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dal 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30/12/2021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32368" y="3931243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dell’Accordo quadro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mesi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734419"/>
              <a:ext cx="198523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>
                  <a:solidFill>
                    <a:srgbClr val="313840"/>
                  </a:solidFill>
                  <a:latin typeface="+mj-lt"/>
                </a:rPr>
                <a:t>Informatica, Elettronica, Telecomunicazioni e macchine per l'ufficio</a:t>
              </a:r>
            </a:p>
          </p:txBody>
        </p:sp>
        <p:pic>
          <p:nvPicPr>
            <p:cNvPr id="40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22964" y="4760473"/>
            <a:ext cx="2376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contratti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36 mesi per il lotto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altri lotti</a:t>
            </a:r>
          </a:p>
        </p:txBody>
      </p:sp>
      <p:pic>
        <p:nvPicPr>
          <p:cNvPr id="10" name="Segnaposto immagine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50" y="1188543"/>
            <a:ext cx="2696400" cy="1800000"/>
          </a:xfrm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476375"/>
            <a:ext cx="68939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l’affidamento della fornitura di servizi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cloud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IaaS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PaaS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un modello di erogazione pubblico e la prestazione di servizi connessi, servizi professionali di supporto all’adozione del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cloud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 servizi professionali tecnici per le P.A..</a:t>
            </a: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1" name="Rettangolo con angoli arrotondati 47">
            <a:hlinkClick r:id="rId4"/>
            <a:extLst>
              <a:ext uri="{FF2B5EF4-FFF2-40B4-BE49-F238E27FC236}">
                <a16:creationId xmlns:a16="http://schemas.microsoft.com/office/drawing/2014/main" id="{DF131A06-D23A-4B0C-8697-29B36FD21C2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bg1"/>
                </a:solidFill>
              </a:rPr>
              <a:t>ACCORDI QUADRO</a:t>
            </a:r>
            <a:endParaRPr lang="it-IT" sz="1000" b="1">
              <a:highlight>
                <a:srgbClr val="956B9C"/>
              </a:highlight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32368" y="6096472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acquisto</a:t>
            </a:r>
          </a:p>
          <a:p>
            <a:pPr>
              <a:spcAft>
                <a:spcPts val="450"/>
              </a:spcAft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 / Appalto specifico</a:t>
            </a:r>
          </a:p>
        </p:txBody>
      </p:sp>
      <p:sp>
        <p:nvSpPr>
          <p:cNvPr id="24" name="Rettangolo con angoli arrotondati 54">
            <a:extLst>
              <a:ext uri="{FF2B5EF4-FFF2-40B4-BE49-F238E27FC236}">
                <a16:creationId xmlns:a16="http://schemas.microsoft.com/office/drawing/2014/main" id="{E7C5642C-E01A-4FAC-B085-64FD1F4A76E1}"/>
              </a:ext>
            </a:extLst>
          </p:cNvPr>
          <p:cNvSpPr/>
          <p:nvPr/>
        </p:nvSpPr>
        <p:spPr>
          <a:xfrm>
            <a:off x="5435871" y="3001647"/>
            <a:ext cx="2023749" cy="1811298"/>
          </a:xfrm>
          <a:prstGeom prst="roundRect">
            <a:avLst>
              <a:gd name="adj" fmla="val 5018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8973AF4-7712-479D-AE95-9E01D03C666F}"/>
              </a:ext>
            </a:extLst>
          </p:cNvPr>
          <p:cNvSpPr txBox="1"/>
          <p:nvPr/>
        </p:nvSpPr>
        <p:spPr>
          <a:xfrm>
            <a:off x="5838098" y="3024045"/>
            <a:ext cx="161461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P.A. avranno a disposizione un configuratore in grado di trasformare il fabbisogno espresso in una graduatoria tecnico economica. Lo strumento consentirà alle stazioni appaltanti di disporre di varie opzioni.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5547701" y="3022844"/>
            <a:ext cx="219785" cy="307777"/>
            <a:chOff x="3511483" y="2808671"/>
            <a:chExt cx="219785" cy="307777"/>
          </a:xfrm>
        </p:grpSpPr>
        <p:sp>
          <p:nvSpPr>
            <p:cNvPr id="27" name="Figura a mano libera: forma 58">
              <a:extLst>
                <a:ext uri="{FF2B5EF4-FFF2-40B4-BE49-F238E27FC236}">
                  <a16:creationId xmlns:a16="http://schemas.microsoft.com/office/drawing/2014/main" id="{0126FEF3-3E33-416D-810D-4694AB4C61BD}"/>
                </a:ext>
              </a:extLst>
            </p:cNvPr>
            <p:cNvSpPr/>
            <p:nvPr/>
          </p:nvSpPr>
          <p:spPr>
            <a:xfrm>
              <a:off x="3517238" y="2850782"/>
              <a:ext cx="214030" cy="214030"/>
            </a:xfrm>
            <a:custGeom>
              <a:avLst/>
              <a:gdLst>
                <a:gd name="connsiteX0" fmla="*/ 76200 w 152400"/>
                <a:gd name="connsiteY0" fmla="*/ 14288 h 152400"/>
                <a:gd name="connsiteX1" fmla="*/ 138113 w 152400"/>
                <a:gd name="connsiteY1" fmla="*/ 76200 h 152400"/>
                <a:gd name="connsiteX2" fmla="*/ 76200 w 152400"/>
                <a:gd name="connsiteY2" fmla="*/ 138113 h 152400"/>
                <a:gd name="connsiteX3" fmla="*/ 14288 w 152400"/>
                <a:gd name="connsiteY3" fmla="*/ 76200 h 152400"/>
                <a:gd name="connsiteX4" fmla="*/ 76200 w 152400"/>
                <a:gd name="connsiteY4" fmla="*/ 14288 h 152400"/>
                <a:gd name="connsiteX5" fmla="*/ 76200 w 152400"/>
                <a:gd name="connsiteY5" fmla="*/ 0 h 152400"/>
                <a:gd name="connsiteX6" fmla="*/ 0 w 152400"/>
                <a:gd name="connsiteY6" fmla="*/ 76200 h 152400"/>
                <a:gd name="connsiteX7" fmla="*/ 76200 w 152400"/>
                <a:gd name="connsiteY7" fmla="*/ 152400 h 152400"/>
                <a:gd name="connsiteX8" fmla="*/ 152400 w 152400"/>
                <a:gd name="connsiteY8" fmla="*/ 76200 h 152400"/>
                <a:gd name="connsiteX9" fmla="*/ 76200 w 152400"/>
                <a:gd name="connsiteY9" fmla="*/ 0 h 152400"/>
                <a:gd name="connsiteX10" fmla="*/ 76200 w 152400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52400">
                  <a:moveTo>
                    <a:pt x="76200" y="14288"/>
                  </a:moveTo>
                  <a:cubicBezTo>
                    <a:pt x="110490" y="14288"/>
                    <a:pt x="138113" y="41910"/>
                    <a:pt x="138113" y="76200"/>
                  </a:cubicBezTo>
                  <a:cubicBezTo>
                    <a:pt x="138113" y="110490"/>
                    <a:pt x="110490" y="138113"/>
                    <a:pt x="76200" y="138113"/>
                  </a:cubicBezTo>
                  <a:cubicBezTo>
                    <a:pt x="41910" y="138113"/>
                    <a:pt x="14288" y="110490"/>
                    <a:pt x="14288" y="76200"/>
                  </a:cubicBezTo>
                  <a:cubicBezTo>
                    <a:pt x="14288" y="41910"/>
                    <a:pt x="41910" y="14288"/>
                    <a:pt x="76200" y="14288"/>
                  </a:cubicBezTo>
                  <a:moveTo>
                    <a:pt x="76200" y="0"/>
                  </a:moveTo>
                  <a:cubicBezTo>
                    <a:pt x="34290" y="0"/>
                    <a:pt x="0" y="34290"/>
                    <a:pt x="0" y="76200"/>
                  </a:cubicBezTo>
                  <a:cubicBezTo>
                    <a:pt x="0" y="118110"/>
                    <a:pt x="34290" y="152400"/>
                    <a:pt x="76200" y="152400"/>
                  </a:cubicBezTo>
                  <a:cubicBezTo>
                    <a:pt x="118110" y="152400"/>
                    <a:pt x="152400" y="118110"/>
                    <a:pt x="152400" y="76200"/>
                  </a:cubicBezTo>
                  <a:cubicBezTo>
                    <a:pt x="152400" y="34290"/>
                    <a:pt x="118110" y="0"/>
                    <a:pt x="76200" y="0"/>
                  </a:cubicBezTo>
                  <a:lnTo>
                    <a:pt x="76200" y="0"/>
                  </a:lnTo>
                  <a:close/>
                </a:path>
              </a:pathLst>
            </a:custGeom>
            <a:solidFill>
              <a:srgbClr val="3138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FEDBB1E2-E8D5-4F94-BB24-7E53D7A156DC}"/>
                </a:ext>
              </a:extLst>
            </p:cNvPr>
            <p:cNvSpPr txBox="1"/>
            <p:nvPr/>
          </p:nvSpPr>
          <p:spPr>
            <a:xfrm>
              <a:off x="3511483" y="2808671"/>
              <a:ext cx="214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b="1" dirty="0">
                  <a:solidFill>
                    <a:srgbClr val="313840"/>
                  </a:solidFill>
                </a:rPr>
                <a:t>i</a:t>
              </a:r>
            </a:p>
          </p:txBody>
        </p: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708228" y="4005972"/>
            <a:ext cx="188236" cy="200846"/>
            <a:chOff x="3060700" y="4723156"/>
            <a:chExt cx="1401951" cy="1495873"/>
          </a:xfrm>
        </p:grpSpPr>
        <p:sp>
          <p:nvSpPr>
            <p:cNvPr id="31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35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9956658" y="3965084"/>
            <a:ext cx="188223" cy="199541"/>
            <a:chOff x="9654363" y="2195816"/>
            <a:chExt cx="188223" cy="199541"/>
          </a:xfrm>
          <a:noFill/>
        </p:grpSpPr>
        <p:sp>
          <p:nvSpPr>
            <p:cNvPr id="36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4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5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7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537494"/>
            <a:ext cx="2529216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5"/>
              </a:rPr>
              <a:t>Scheda </a:t>
            </a: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5"/>
              </a:rPr>
              <a:t>riassuntiva – ordine diretto</a:t>
            </a:r>
            <a:endParaRPr lang="it-IT" sz="1200" dirty="0" smtClean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6"/>
              </a:rPr>
              <a:t>Scheda riassuntiva - appalto specifico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23" y="5561667"/>
            <a:ext cx="446402" cy="446402"/>
          </a:xfrm>
          <a:prstGeom prst="rect">
            <a:avLst/>
          </a:prstGeom>
        </p:spPr>
      </p:pic>
      <p:sp>
        <p:nvSpPr>
          <p:cNvPr id="50" name="CasellaDiTesto 49"/>
          <p:cNvSpPr txBox="1"/>
          <p:nvPr/>
        </p:nvSpPr>
        <p:spPr>
          <a:xfrm>
            <a:off x="8302762" y="5654063"/>
            <a:ext cx="643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821B4C"/>
                </a:solidFill>
              </a:rPr>
              <a:t>PNRR</a:t>
            </a:r>
            <a:endParaRPr lang="it-IT" sz="1100" b="1" dirty="0">
              <a:solidFill>
                <a:srgbClr val="821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69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>
                <a:solidFill>
                  <a:srgbClr val="313840"/>
                </a:solidFill>
              </a:rPr>
              <a:t>11</a:t>
            </a:r>
            <a:endParaRPr lang="it-IT" sz="120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19D4CB2-6D43-42D0-A87F-A96214A6C320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3A428CF8-84DF-4BBD-9649-7F1F5670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FE94745-0733-442E-8122-8D40BE989C9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8" descr="Anteprima immagine">
            <a:extLst>
              <a:ext uri="{FF2B5EF4-FFF2-40B4-BE49-F238E27FC236}">
                <a16:creationId xmlns:a16="http://schemas.microsoft.com/office/drawing/2014/main" id="{CCCBAED4-A844-46D7-B90E-7389CE41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2C4A3B0-AA5F-4805-9B6B-AC93BF4C4814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1DE690F-CF21-46B9-AF63-A4A1139BE9A1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0" descr="Anteprima immagine">
            <a:extLst>
              <a:ext uri="{FF2B5EF4-FFF2-40B4-BE49-F238E27FC236}">
                <a16:creationId xmlns:a16="http://schemas.microsoft.com/office/drawing/2014/main" id="{9F9BFA9D-E8EF-4B0C-9154-A4ECA626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A507440-7ACC-4735-89CF-150A7DBB00D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8" descr="Anteprima immagine">
            <a:extLst>
              <a:ext uri="{FF2B5EF4-FFF2-40B4-BE49-F238E27FC236}">
                <a16:creationId xmlns:a16="http://schemas.microsoft.com/office/drawing/2014/main" id="{CC7295A7-25B1-4A70-9537-94387D6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B12CB21-DA04-4AB1-A2CA-E6F9075F7C06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A50CA18-6936-4779-80D6-0DFC0BDF4116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6" descr="Anteprima immagine">
            <a:extLst>
              <a:ext uri="{FF2B5EF4-FFF2-40B4-BE49-F238E27FC236}">
                <a16:creationId xmlns:a16="http://schemas.microsoft.com/office/drawing/2014/main" id="{0A56B7F7-80C9-4EB4-BAB6-FAF1D1CD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9DE9849-BAFD-4B14-B70C-48DA6DA74611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746300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>
                <a:solidFill>
                  <a:srgbClr val="404040"/>
                </a:solidFill>
                <a:latin typeface="+mn-lt"/>
              </a:rPr>
              <a:t>MERCEOLOGICI / GEOGRAFICI</a:t>
            </a:r>
            <a:endParaRPr lang="it-IT" sz="1000" b="1"/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66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69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467253" y="1142691"/>
            <a:ext cx="188223" cy="199541"/>
            <a:chOff x="9654363" y="2195816"/>
            <a:chExt cx="188223" cy="199541"/>
          </a:xfrm>
          <a:noFill/>
        </p:grpSpPr>
        <p:sp>
          <p:nvSpPr>
            <p:cNvPr id="73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4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5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6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7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8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9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0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60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819" y="266697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51" y="311933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51" y="36150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51" y="409840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973A66AB-7CF3-6545-99AE-ACC762D54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819" y="213058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89" y="492946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89" y="454621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819" y="602023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819" y="547742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1" name="Tabella 80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46957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863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693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7719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926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Public </a:t>
                      </a:r>
                      <a:r>
                        <a:rPr lang="it-IT" sz="105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Cloud</a:t>
                      </a:r>
                      <a:r>
                        <a:rPr lang="it-IT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it-IT" sz="105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IaaS</a:t>
                      </a:r>
                      <a:r>
                        <a:rPr lang="it-IT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e </a:t>
                      </a:r>
                      <a:r>
                        <a:rPr lang="it-IT" sz="105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PaaS</a:t>
                      </a:r>
                      <a:endParaRPr lang="it-IT" sz="105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</a:rPr>
                        <a:t>22/04/2022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21/04/2024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Font typeface="Arial"/>
                        <a:buChar char="•"/>
                      </a:pPr>
                      <a:r>
                        <a:rPr lang="en-US" sz="900" b="0" i="0" u="none" strike="noStrike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Italware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0" i="0" u="none" strike="noStrike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S.r.l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.</a:t>
                      </a:r>
                    </a:p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Telecom Italia S.p.A.</a:t>
                      </a:r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="0" i="0" u="none" strike="noStrike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Bt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Italia S.p.A.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Font typeface="Arial"/>
                        <a:buChar char="•"/>
                      </a:pP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RTI Almaviva S.p.A.</a:t>
                      </a:r>
                      <a:endParaRPr lang="it-I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585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supporto all’adozione e PMO</a:t>
                      </a:r>
                      <a:r>
                        <a:rPr lang="it-IT" sz="1050" b="0" kern="1200" baseline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 1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it-IT" sz="1000" b="0" i="0" u="none" strike="noStrike" kern="1200" noProof="0" dirty="0">
                          <a:solidFill>
                            <a:srgbClr val="404040"/>
                          </a:solidFill>
                        </a:rPr>
                        <a:t>30/12/2021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29/12/2023</a:t>
                      </a:r>
                      <a:endParaRPr lang="it-IT" sz="1000" b="0" i="0" u="none" strike="noStrike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KPMG </a:t>
                      </a:r>
                      <a:r>
                        <a:rPr lang="it-IT" sz="9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Advisory</a:t>
                      </a: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325141"/>
                  </a:ext>
                </a:extLst>
              </a:tr>
              <a:tr h="503075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supporto all’adozione e PMO</a:t>
                      </a:r>
                      <a:r>
                        <a:rPr lang="it-IT" sz="1050" b="0" kern="1200" baseline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it-IT" sz="1050" b="0" kern="120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 2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kern="1200" noProof="0" dirty="0">
                          <a:solidFill>
                            <a:srgbClr val="404040"/>
                          </a:solidFill>
                          <a:latin typeface="+mn-lt"/>
                        </a:rPr>
                        <a:t>07/03/2022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it-IT" sz="1000" b="0" i="0" u="none" strike="noStrike" kern="1200" noProof="0" dirty="0">
                          <a:solidFill>
                            <a:srgbClr val="404040"/>
                          </a:solidFill>
                        </a:rPr>
                        <a:t>06/03/2024</a:t>
                      </a:r>
                      <a:endParaRPr lang="it-IT" dirty="0"/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Font typeface="Arial"/>
                        <a:buChar char="•"/>
                      </a:pP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RTI </a:t>
                      </a:r>
                      <a:r>
                        <a:rPr lang="en-US" sz="900" b="0" i="0" u="none" strike="noStrike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Intellera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Consulting </a:t>
                      </a:r>
                      <a:r>
                        <a:rPr lang="en-US" sz="900" b="0" i="0" u="none" strike="noStrike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S.r.l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. 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(</a:t>
                      </a:r>
                      <a:r>
                        <a:rPr lang="en-US" sz="900" b="0" i="0" u="none" strike="noStrike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già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0" i="0" u="none" strike="noStrike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Pwx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public sector Srl 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) - NTT 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Data Italia 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S.p.A. - </a:t>
                      </a:r>
                      <a:r>
                        <a:rPr lang="en-US" sz="900" b="0" i="0" u="none" strike="noStrike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Besharp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0" i="0" u="none" strike="noStrike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S.r.l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. - </a:t>
                      </a:r>
                      <a:r>
                        <a:rPr lang="en-US" sz="900" b="0" i="0" u="none" strike="noStrike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Cloudtec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0" i="0" u="none" strike="noStrike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S.r.l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. - </a:t>
                      </a:r>
                      <a:r>
                        <a:rPr lang="en-US" sz="900" b="0" i="0" u="none" strike="noStrike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Agic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Innovation </a:t>
                      </a:r>
                      <a:r>
                        <a:rPr lang="en-US" sz="900" b="0" i="0" u="none" strike="noStrike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S.r.l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.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 </a:t>
                      </a:r>
                      <a:endParaRPr lang="it-I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838467"/>
                  </a:ext>
                </a:extLst>
              </a:tr>
              <a:tr h="377223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Servizi </a:t>
                      </a: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supporto</a:t>
                      </a: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all’adozione e PMO - PAL Nord</a:t>
                      </a:r>
                      <a:r>
                        <a:rPr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it-IT" sz="1000" b="0" i="0" u="none" strike="noStrike" kern="1200" noProof="0" dirty="0">
                          <a:solidFill>
                            <a:srgbClr val="404040"/>
                          </a:solidFill>
                        </a:rPr>
                        <a:t>14/03/2022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it-IT" sz="1000" b="0" i="0" u="none" strike="noStrike" kern="1200" noProof="0" dirty="0">
                          <a:solidFill>
                            <a:srgbClr val="404040"/>
                          </a:solidFill>
                        </a:rPr>
                        <a:t>13/03/2024</a:t>
                      </a:r>
                      <a:endParaRPr lang="it-IT" dirty="0"/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Font typeface="Arial"/>
                        <a:buChar char="•"/>
                      </a:pP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RTI Accenture 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S.p.A.</a:t>
                      </a:r>
                      <a:r>
                        <a:rPr lang="en-US" sz="900" b="0" i="0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- 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Business 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Integration Partner 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S.p.A. - </a:t>
                      </a:r>
                      <a:r>
                        <a:rPr lang="en-US" sz="900" b="0" i="0" u="none" strike="noStrike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Cloudwise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0" i="0" u="none" strike="noStrike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S.r.l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.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 </a:t>
                      </a:r>
                      <a:endParaRPr lang="it-I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218508"/>
                  </a:ext>
                </a:extLst>
              </a:tr>
              <a:tr h="503075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Servizi supporto all’adozione e PMO - PAL Centro</a:t>
                      </a:r>
                      <a:r>
                        <a:rPr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kumimoji="0" lang="it-IT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kern="1200" noProof="0" dirty="0">
                          <a:solidFill>
                            <a:srgbClr val="404040"/>
                          </a:solidFill>
                          <a:latin typeface="+mn-lt"/>
                        </a:rPr>
                        <a:t>07/03/2022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it-IT" sz="1000" b="0" i="0" u="none" strike="noStrike" kern="1200" noProof="0" dirty="0">
                          <a:solidFill>
                            <a:srgbClr val="404040"/>
                          </a:solidFill>
                        </a:rPr>
                        <a:t>06/03/2024</a:t>
                      </a:r>
                      <a:endParaRPr lang="it-IT" dirty="0"/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Font typeface="Arial"/>
                        <a:buChar char="•"/>
                      </a:pP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RTI </a:t>
                      </a:r>
                      <a:r>
                        <a:rPr lang="en-US" sz="900" b="0" i="0" u="none" strike="noStrike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Intellera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Consulting Srl (</a:t>
                      </a:r>
                      <a:r>
                        <a:rPr lang="en-US" sz="900" b="0" i="0" u="none" strike="noStrike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Già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0" i="0" u="none" strike="noStrike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Pwc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Public Sector Srl 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) - NTT 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Data Italia 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S.p.A.</a:t>
                      </a:r>
                      <a:r>
                        <a:rPr lang="it-IT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900" b="0" i="0" u="none" strike="noStrike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Besharp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S.r.l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. - </a:t>
                      </a:r>
                      <a:r>
                        <a:rPr lang="en-US" sz="900" b="0" i="0" u="none" strike="noStrike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Cloudtec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0" i="0" u="none" strike="noStrike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S.r.l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. - </a:t>
                      </a:r>
                      <a:r>
                        <a:rPr lang="en-US" sz="900" b="0" i="0" u="none" strike="noStrike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Agic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Innovation </a:t>
                      </a:r>
                      <a:r>
                        <a:rPr lang="en-US" sz="900" b="0" i="0" u="none" strike="noStrike" kern="12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S.r.l</a:t>
                      </a:r>
                      <a:r>
                        <a:rPr lang="en-US" sz="900" b="0" i="0" u="none" strike="noStrike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.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 </a:t>
                      </a:r>
                      <a:endParaRPr lang="it-I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97011"/>
                  </a:ext>
                </a:extLst>
              </a:tr>
              <a:tr h="337585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Servizi supporto all’adozione e PMO - PAL Sud</a:t>
                      </a:r>
                      <a:r>
                        <a:rPr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kumimoji="0" lang="it-IT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04/08/2022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03/08/2024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9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EY </a:t>
                      </a:r>
                      <a:r>
                        <a:rPr lang="it-IT" sz="900" b="0" i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Advisory</a:t>
                      </a:r>
                      <a:r>
                        <a:rPr lang="it-IT" sz="9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S.p.A.</a:t>
                      </a:r>
                      <a:endParaRPr lang="it-IT" sz="9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425164"/>
                  </a:ext>
                </a:extLst>
              </a:tr>
              <a:tr h="37722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Servizi tecnologici - PAC 1</a:t>
                      </a:r>
                      <a:r>
                        <a:rPr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30/06/2022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29/06/2024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RTI </a:t>
                      </a:r>
                      <a:r>
                        <a:rPr lang="it-IT" sz="900" b="0" i="0" u="none" strike="noStrike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Kyndryl</a:t>
                      </a: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Italia S.p.A. - </a:t>
                      </a:r>
                      <a:r>
                        <a:rPr lang="it-IT" sz="900" b="0" i="0" u="none" strike="noStrike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Lutech</a:t>
                      </a: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S.p.A. – Vodafone Italia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015969"/>
                  </a:ext>
                </a:extLst>
              </a:tr>
              <a:tr h="62892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Servizi tecnologici - PAC 2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30/06/2022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29/06/2024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RTI </a:t>
                      </a:r>
                      <a:r>
                        <a:rPr lang="it-IT" sz="900" b="0" i="0" u="none" strike="noStrike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Engineering</a:t>
                      </a: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D. </a:t>
                      </a:r>
                      <a:r>
                        <a:rPr lang="it-IT" sz="900" b="0" i="0" u="none" strike="noStrike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Hub</a:t>
                      </a: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S.p.A. - </a:t>
                      </a:r>
                      <a:r>
                        <a:rPr lang="it-IT" sz="900" b="0" i="0" u="none" strike="noStrike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Engineering</a:t>
                      </a: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Ingegneria Informatica S.p.A. – Leonardo S.p.A. - S.M.I. Technologies and </a:t>
                      </a:r>
                      <a:r>
                        <a:rPr lang="it-IT" sz="900" b="0" i="0" u="none" strike="noStrike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Consulting</a:t>
                      </a: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S.r.l.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800794"/>
                  </a:ext>
                </a:extLst>
              </a:tr>
              <a:tr h="377223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Servizi tecnologici – PAL Nord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30/06/2022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29/06/2024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RTI Enterprise Services Italia S.r.l. - Fastweb S.p.A. - DGS S.p.A. - Net Service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16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605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>
                <a:solidFill>
                  <a:srgbClr val="313840"/>
                </a:solidFill>
              </a:rPr>
              <a:t>11</a:t>
            </a:r>
            <a:endParaRPr lang="it-IT" sz="120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19D4CB2-6D43-42D0-A87F-A96214A6C320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3A428CF8-84DF-4BBD-9649-7F1F5670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FE94745-0733-442E-8122-8D40BE989C9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8" descr="Anteprima immagine">
            <a:extLst>
              <a:ext uri="{FF2B5EF4-FFF2-40B4-BE49-F238E27FC236}">
                <a16:creationId xmlns:a16="http://schemas.microsoft.com/office/drawing/2014/main" id="{CCCBAED4-A844-46D7-B90E-7389CE41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2C4A3B0-AA5F-4805-9B6B-AC93BF4C4814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1DE690F-CF21-46B9-AF63-A4A1139BE9A1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0" descr="Anteprima immagine">
            <a:extLst>
              <a:ext uri="{FF2B5EF4-FFF2-40B4-BE49-F238E27FC236}">
                <a16:creationId xmlns:a16="http://schemas.microsoft.com/office/drawing/2014/main" id="{9F9BFA9D-E8EF-4B0C-9154-A4ECA626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A507440-7ACC-4735-89CF-150A7DBB00D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8" descr="Anteprima immagine">
            <a:extLst>
              <a:ext uri="{FF2B5EF4-FFF2-40B4-BE49-F238E27FC236}">
                <a16:creationId xmlns:a16="http://schemas.microsoft.com/office/drawing/2014/main" id="{CC7295A7-25B1-4A70-9537-94387D6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B12CB21-DA04-4AB1-A2CA-E6F9075F7C06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A50CA18-6936-4779-80D6-0DFC0BDF4116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6" descr="Anteprima immagine">
            <a:extLst>
              <a:ext uri="{FF2B5EF4-FFF2-40B4-BE49-F238E27FC236}">
                <a16:creationId xmlns:a16="http://schemas.microsoft.com/office/drawing/2014/main" id="{0A56B7F7-80C9-4EB4-BAB6-FAF1D1CD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9DE9849-BAFD-4B14-B70C-48DA6DA74611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746300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>
                <a:solidFill>
                  <a:srgbClr val="404040"/>
                </a:solidFill>
                <a:latin typeface="+mn-lt"/>
              </a:rPr>
              <a:t>MERCEOLOGICI / GEOGRAFICI</a:t>
            </a:r>
            <a:endParaRPr lang="it-IT" sz="1000" b="1"/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66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69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467253" y="1142691"/>
            <a:ext cx="188223" cy="199541"/>
            <a:chOff x="9654363" y="2195816"/>
            <a:chExt cx="188223" cy="199541"/>
          </a:xfrm>
          <a:noFill/>
        </p:grpSpPr>
        <p:sp>
          <p:nvSpPr>
            <p:cNvPr id="73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4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5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6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7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8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9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0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64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819" y="266697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973A66AB-7CF3-6545-99AE-ACC762D54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819" y="213058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itolo 1"/>
          <p:cNvSpPr>
            <a:spLocks noGrp="1"/>
          </p:cNvSpPr>
          <p:nvPr>
            <p:ph type="title"/>
          </p:nvPr>
        </p:nvSpPr>
        <p:spPr>
          <a:xfrm>
            <a:off x="4482604" y="7020991"/>
            <a:ext cx="5805347" cy="401167"/>
          </a:xfrm>
        </p:spPr>
        <p:txBody>
          <a:bodyPr/>
          <a:lstStyle/>
          <a:p>
            <a:r>
              <a:rPr lang="pt-BR" dirty="0"/>
              <a:t>Public cloud - IaaS e PaaS </a:t>
            </a:r>
            <a:r>
              <a:rPr lang="it-IT" dirty="0" smtClean="0"/>
              <a:t>(3/3</a:t>
            </a:r>
            <a:r>
              <a:rPr lang="it-IT" dirty="0"/>
              <a:t>)</a:t>
            </a:r>
          </a:p>
        </p:txBody>
      </p:sp>
      <p:graphicFrame>
        <p:nvGraphicFramePr>
          <p:cNvPr id="58" name="Tabella 57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13556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Servizi tecnologici – PAL Centro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30/06/2022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29/06/2024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RTI </a:t>
                      </a:r>
                      <a:r>
                        <a:rPr lang="it-IT" sz="900" b="0" i="0" u="none" strike="noStrike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Engineering</a:t>
                      </a: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D. </a:t>
                      </a:r>
                      <a:r>
                        <a:rPr lang="it-IT" sz="900" b="0" i="0" u="none" strike="noStrike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Hub</a:t>
                      </a: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S.p.A. - </a:t>
                      </a:r>
                      <a:r>
                        <a:rPr lang="it-IT" sz="900" b="0" i="0" u="none" strike="noStrike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Engineering</a:t>
                      </a: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Ingegneria Informatica S.p.A. – Leonardo S.p.A. - S.M.I. Technologies and </a:t>
                      </a:r>
                      <a:r>
                        <a:rPr lang="it-IT" sz="900" b="0" i="0" u="none" strike="noStrike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Consulting</a:t>
                      </a: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S.r.l.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451565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t-IT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Servizi tecnologici – PAL Sud</a:t>
                      </a:r>
                      <a:endParaRPr lang="it-IT" sz="1050" b="0" kern="120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30/06/2022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29/06/2024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RTI Enterprise Services Italia S.r.l. - Fastweb S.p.A. - DGS S.p.A. - Net Service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17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071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Public </a:t>
            </a:r>
            <a:r>
              <a:rPr lang="it-IT" err="1"/>
              <a:t>Cloud</a:t>
            </a:r>
            <a:r>
              <a:rPr lang="it-IT"/>
              <a:t> </a:t>
            </a:r>
            <a:r>
              <a:rPr lang="it-IT" err="1"/>
              <a:t>SaaS</a:t>
            </a:r>
            <a:r>
              <a:rPr lang="it-IT"/>
              <a:t> - Produttività Individuale e Collaboration (1/2)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2343030"/>
            <a:ext cx="6706356" cy="1146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Prodotti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Soluzioni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SaaS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di Posta elettronica in un modello di erogazione pubblico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Soluzioni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SaaS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di Documentale in un modello di erogazione pubblico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Soluzioni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SaaS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di Audio/Video in un modello di erogazione pubblico</a:t>
            </a:r>
            <a:endParaRPr lang="it-IT" sz="14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>
                <a:solidFill>
                  <a:schemeClr val="tx1">
                    <a:lumMod val="75000"/>
                    <a:lumOff val="25000"/>
                  </a:schemeClr>
                </a:solidFill>
              </a:rPr>
              <a:t>Public </a:t>
            </a:r>
            <a:r>
              <a:rPr lang="it-IT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Cloud</a:t>
            </a:r>
            <a:r>
              <a:rPr lang="it-IT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SaaS</a:t>
            </a:r>
            <a:r>
              <a:rPr lang="it-IT" b="1">
                <a:solidFill>
                  <a:schemeClr val="tx1">
                    <a:lumMod val="75000"/>
                    <a:lumOff val="25000"/>
                  </a:schemeClr>
                </a:solidFill>
              </a:rPr>
              <a:t> - Produttività Individuale e Collaboration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02FE96A-5271-44AA-B1DE-BE3A1EE4096C}"/>
              </a:ext>
            </a:extLst>
          </p:cNvPr>
          <p:cNvGrpSpPr/>
          <p:nvPr/>
        </p:nvGrpSpPr>
        <p:grpSpPr>
          <a:xfrm>
            <a:off x="7716366" y="3081600"/>
            <a:ext cx="2535814" cy="1741487"/>
            <a:chOff x="7716366" y="2734419"/>
            <a:chExt cx="2535814" cy="1741487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40445" y="3883951"/>
              <a:ext cx="31583" cy="26296"/>
              <a:chOff x="3154355" y="5616237"/>
              <a:chExt cx="235225" cy="195849"/>
            </a:xfrm>
          </p:grpSpPr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098790" y="3379018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16366" y="3379019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 smtClean="0">
                  <a:solidFill>
                    <a:srgbClr val="404040"/>
                  </a:solidFill>
                </a:rPr>
                <a:t>Attiva dal 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02/12/2022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16366" y="3921908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dell’Accordo quadro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 mesi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734419"/>
              <a:ext cx="198523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>
                  <a:solidFill>
                    <a:srgbClr val="313840"/>
                  </a:solidFill>
                  <a:latin typeface="+mj-lt"/>
                </a:rPr>
                <a:t>Informatica, Elettronica, Telecomunicazioni e macchine per l'ufficio</a:t>
              </a:r>
            </a:p>
          </p:txBody>
        </p:sp>
        <p:pic>
          <p:nvPicPr>
            <p:cNvPr id="40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16366" y="4838822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contratti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massimo 36 mesi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673235"/>
            <a:ext cx="7069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di un catalogo di prodotti 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SaaS</a:t>
            </a: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nell’ambito della Produttività Individuale e Collaboration</a:t>
            </a: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1" name="Rettangolo con angoli arrotondati 47">
            <a:hlinkClick r:id="rId3"/>
            <a:extLst>
              <a:ext uri="{FF2B5EF4-FFF2-40B4-BE49-F238E27FC236}">
                <a16:creationId xmlns:a16="http://schemas.microsoft.com/office/drawing/2014/main" id="{DF131A06-D23A-4B0C-8697-29B36FD21C2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bg1"/>
                </a:solidFill>
              </a:rPr>
              <a:t>ACCORDI QUADRO</a:t>
            </a:r>
            <a:endParaRPr lang="it-IT" sz="1000" b="1">
              <a:highlight>
                <a:srgbClr val="956B9C"/>
              </a:highlight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402408"/>
            <a:ext cx="2376264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4"/>
              </a:rPr>
              <a:t>Scheda riassuntiva – ordine diretto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5"/>
              </a:rPr>
              <a:t>Scheda riassuntiva - appalto specifico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5796855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acquisto</a:t>
            </a:r>
          </a:p>
          <a:p>
            <a:pPr>
              <a:spcAft>
                <a:spcPts val="450"/>
              </a:spcAft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 / Appalto specifico</a:t>
            </a: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740124" y="4014408"/>
            <a:ext cx="188236" cy="200846"/>
            <a:chOff x="3060700" y="4723156"/>
            <a:chExt cx="1401951" cy="1495873"/>
          </a:xfrm>
        </p:grpSpPr>
        <p:sp>
          <p:nvSpPr>
            <p:cNvPr id="31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" name="Segnaposto immagine 3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7950" y="1188343"/>
            <a:ext cx="2700000" cy="1800000"/>
          </a:xfr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4" y="4932273"/>
            <a:ext cx="70158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affidare soluzioni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SaaS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posta elettronica, documentale e audio/video in un modello di erogazione pubblico in grado di soddisfare le diverse esigenze delle Pubbliche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Amministrazioni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679681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23" y="5338466"/>
            <a:ext cx="446402" cy="446402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8302762" y="5430862"/>
            <a:ext cx="643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821B4C"/>
                </a:solidFill>
              </a:rPr>
              <a:t>PNRR</a:t>
            </a:r>
            <a:endParaRPr lang="it-IT" sz="1100" b="1" dirty="0">
              <a:solidFill>
                <a:srgbClr val="821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79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17674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06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50" b="0" kern="120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Prodotti </a:t>
                      </a:r>
                      <a:r>
                        <a:rPr lang="it-IT" sz="1050" b="0" kern="1200" err="1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SaaS</a:t>
                      </a:r>
                      <a:r>
                        <a:rPr lang="it-IT" sz="1050" b="0" kern="120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 nell’ambito della Produttività Individuale e Collaboration</a:t>
                      </a:r>
                      <a:endParaRPr lang="it-IT" sz="1050" b="0" kern="120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02/12/2022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02/06/2024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Converge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Maggioli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Fastweb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Telecom Italia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Lutech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Postel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Engineering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ingegneria informatica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Aruba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Dedagroup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public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services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Net service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>
                <a:solidFill>
                  <a:srgbClr val="313840"/>
                </a:solidFill>
              </a:rPr>
              <a:t>1</a:t>
            </a:r>
            <a:endParaRPr lang="it-IT" sz="120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19D4CB2-6D43-42D0-A87F-A96214A6C320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3A428CF8-84DF-4BBD-9649-7F1F5670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FE94745-0733-442E-8122-8D40BE989C9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8" descr="Anteprima immagine">
            <a:extLst>
              <a:ext uri="{FF2B5EF4-FFF2-40B4-BE49-F238E27FC236}">
                <a16:creationId xmlns:a16="http://schemas.microsoft.com/office/drawing/2014/main" id="{CCCBAED4-A844-46D7-B90E-7389CE41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2C4A3B0-AA5F-4805-9B6B-AC93BF4C4814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1DE690F-CF21-46B9-AF63-A4A1139BE9A1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0" descr="Anteprima immagine">
            <a:extLst>
              <a:ext uri="{FF2B5EF4-FFF2-40B4-BE49-F238E27FC236}">
                <a16:creationId xmlns:a16="http://schemas.microsoft.com/office/drawing/2014/main" id="{9F9BFA9D-E8EF-4B0C-9154-A4ECA626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A507440-7ACC-4735-89CF-150A7DBB00D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8" descr="Anteprima immagine">
            <a:extLst>
              <a:ext uri="{FF2B5EF4-FFF2-40B4-BE49-F238E27FC236}">
                <a16:creationId xmlns:a16="http://schemas.microsoft.com/office/drawing/2014/main" id="{CC7295A7-25B1-4A70-9537-94387D6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B12CB21-DA04-4AB1-A2CA-E6F9075F7C06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A50CA18-6936-4779-80D6-0DFC0BDF4116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6" descr="Anteprima immagine">
            <a:extLst>
              <a:ext uri="{FF2B5EF4-FFF2-40B4-BE49-F238E27FC236}">
                <a16:creationId xmlns:a16="http://schemas.microsoft.com/office/drawing/2014/main" id="{0A56B7F7-80C9-4EB4-BAB6-FAF1D1CD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9DE9849-BAFD-4B14-B70C-48DA6DA74611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746300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/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66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Public </a:t>
            </a:r>
            <a:r>
              <a:rPr lang="it-IT" err="1"/>
              <a:t>Cloud</a:t>
            </a:r>
            <a:r>
              <a:rPr lang="it-IT"/>
              <a:t> </a:t>
            </a:r>
            <a:r>
              <a:rPr lang="it-IT" err="1"/>
              <a:t>SaaS</a:t>
            </a:r>
            <a:r>
              <a:rPr lang="it-IT"/>
              <a:t> - Produttività Individuale e Collaboration (2/2)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973A66AB-7CF3-6545-99AE-ACC762D54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819" y="255639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21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Sanità Digitale - Sistemi Informativi </a:t>
            </a:r>
            <a:r>
              <a:rPr lang="it-IT" dirty="0" smtClean="0"/>
              <a:t>Gestionali </a:t>
            </a:r>
            <a:r>
              <a:rPr lang="it-IT" dirty="0"/>
              <a:t>(</a:t>
            </a:r>
            <a:r>
              <a:rPr lang="it-IT" dirty="0" smtClean="0"/>
              <a:t>1/2)</a:t>
            </a:r>
            <a:endParaRPr lang="it-IT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 a procedura aperta per la conclusione di un Accordo quadro, ai sensi del d.lgs. 50/2016 e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s.m.i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avente ad oggetto l’affidamento di servizi applicativi e l’affidamento di servizi di supporto in ambito «Sanità digitale Sistemi Informativi Gestionali» per le Pubbliche Amministrazioni del SSN - ID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Sigef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2366.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6065723"/>
            <a:ext cx="68939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Disponibilità di un ampio catalogo di servizi applicativi a cui attingere in maniera semplificata, al fine di soddisfare le esigenze delle Amministrazioni del Sistema Sanitario Nazionale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5773760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65121" y="944399"/>
            <a:ext cx="62057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Sanità Digitale - Sistemi Informativi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Gestionali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4BECAC2-0645-40D6-B10C-83E6B4308A7C}"/>
              </a:ext>
            </a:extLst>
          </p:cNvPr>
          <p:cNvSpPr txBox="1"/>
          <p:nvPr/>
        </p:nvSpPr>
        <p:spPr>
          <a:xfrm>
            <a:off x="9291680" y="3838673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6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CD4AB0F-C69A-47B0-B7B4-A9002D1AC72A}"/>
              </a:ext>
            </a:extLst>
          </p:cNvPr>
          <p:cNvSpPr txBox="1"/>
          <p:nvPr/>
        </p:nvSpPr>
        <p:spPr>
          <a:xfrm>
            <a:off x="7722964" y="3843568"/>
            <a:ext cx="1450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404040"/>
                </a:solidFill>
              </a:rPr>
              <a:t>Attiva dal</a:t>
            </a:r>
          </a:p>
          <a:p>
            <a:pPr>
              <a:spcAft>
                <a:spcPts val="450"/>
              </a:spcAft>
            </a:pPr>
            <a:r>
              <a:rPr lang="it-IT" dirty="0" smtClean="0">
                <a:solidFill>
                  <a:srgbClr val="404040"/>
                </a:solidFill>
              </a:rPr>
              <a:t>10/03/2023</a:t>
            </a:r>
            <a:endParaRPr lang="it-IT" sz="1100" dirty="0">
              <a:solidFill>
                <a:srgbClr val="404040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9CC6538-8930-4B5E-8783-5BED0FFC535D}"/>
              </a:ext>
            </a:extLst>
          </p:cNvPr>
          <p:cNvSpPr txBox="1"/>
          <p:nvPr/>
        </p:nvSpPr>
        <p:spPr>
          <a:xfrm>
            <a:off x="7722964" y="4476619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dell’Accordo quadro</a:t>
            </a:r>
          </a:p>
          <a:p>
            <a:pPr>
              <a:spcAft>
                <a:spcPts val="45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+ 12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660951"/>
            <a:ext cx="2376264" cy="102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</a:t>
            </a:r>
            <a:r>
              <a:rPr lang="it-IT" sz="1200" b="1" dirty="0" smtClean="0">
                <a:solidFill>
                  <a:srgbClr val="404040"/>
                </a:solidFill>
                <a:ea typeface="ＭＳ Ｐゴシック"/>
              </a:rPr>
              <a:t>utili</a:t>
            </a:r>
            <a:endParaRPr lang="it-IT" sz="1200" b="1" dirty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2"/>
              </a:rPr>
              <a:t>Scheda riassuntiva</a:t>
            </a:r>
            <a:endParaRPr lang="it-IT" sz="1200" dirty="0" smtClean="0">
              <a:solidFill>
                <a:srgbClr val="404040"/>
              </a:solidFill>
              <a:ea typeface="ＭＳ Ｐゴシック"/>
              <a:hlinkClick r:id="rId3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3"/>
              </a:rPr>
              <a:t>Scheda </a:t>
            </a:r>
            <a:r>
              <a:rPr lang="it-IT" sz="1200" dirty="0">
                <a:solidFill>
                  <a:srgbClr val="404040"/>
                </a:solidFill>
                <a:ea typeface="ＭＳ Ｐゴシック"/>
                <a:hlinkClick r:id="rId3"/>
              </a:rPr>
              <a:t>riassuntiva lotti 5 e </a:t>
            </a: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3"/>
              </a:rPr>
              <a:t>6</a:t>
            </a:r>
            <a:endParaRPr lang="it-IT" sz="1200" dirty="0" smtClean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22964" y="4956349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contratti</a:t>
            </a:r>
          </a:p>
          <a:p>
            <a:pPr>
              <a:spcAft>
                <a:spcPts val="450"/>
              </a:spcAft>
            </a:pPr>
            <a:r>
              <a:rPr lang="it-IT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it-IT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ax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48 mesi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8266949" y="3081600"/>
            <a:ext cx="198523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100" dirty="0">
                <a:solidFill>
                  <a:srgbClr val="313840"/>
                </a:solidFill>
                <a:latin typeface="+mj-lt"/>
              </a:rPr>
              <a:t>Informatica, Elettronica, Telecomunicazioni e macchine per l'ufficio</a:t>
            </a:r>
          </a:p>
        </p:txBody>
      </p:sp>
      <p:pic>
        <p:nvPicPr>
          <p:cNvPr id="36" name="Elemento grafico 5">
            <a:extLst>
              <a:ext uri="{FF2B5EF4-FFF2-40B4-BE49-F238E27FC236}">
                <a16:creationId xmlns:a16="http://schemas.microsoft.com/office/drawing/2014/main" id="{53C85FCD-E78C-4EE6-A9BA-69E69F949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04779" y="3163248"/>
            <a:ext cx="462170" cy="462170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6010751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acquisto</a:t>
            </a:r>
          </a:p>
          <a:p>
            <a:pPr>
              <a:spcAft>
                <a:spcPts val="450"/>
              </a:spcAft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Appalto specifico</a:t>
            </a:r>
          </a:p>
        </p:txBody>
      </p:sp>
      <p:sp>
        <p:nvSpPr>
          <p:cNvPr id="58" name="Rettangolo con angoli arrotondati 47">
            <a:hlinkClick r:id="rId7"/>
            <a:extLst>
              <a:ext uri="{FF2B5EF4-FFF2-40B4-BE49-F238E27FC236}">
                <a16:creationId xmlns:a16="http://schemas.microsoft.com/office/drawing/2014/main" id="{75E232C7-2BB4-4E0C-A07F-1B4A6A27AFEE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pic>
        <p:nvPicPr>
          <p:cNvPr id="40" name="Segnaposto immagine 4"/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50" y="1188543"/>
            <a:ext cx="2700000" cy="1800000"/>
          </a:xfrm>
        </p:spPr>
      </p:pic>
      <p:grpSp>
        <p:nvGrpSpPr>
          <p:cNvPr id="41" name="Gruppo 40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725878" y="4130271"/>
            <a:ext cx="188236" cy="200846"/>
            <a:chOff x="3060700" y="4723156"/>
            <a:chExt cx="1401951" cy="1495873"/>
          </a:xfrm>
        </p:grpSpPr>
        <p:sp>
          <p:nvSpPr>
            <p:cNvPr id="4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5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56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9974308" y="4098908"/>
            <a:ext cx="188223" cy="199541"/>
            <a:chOff x="9654363" y="2195816"/>
            <a:chExt cx="188223" cy="199541"/>
          </a:xfrm>
          <a:noFill/>
        </p:grpSpPr>
        <p:sp>
          <p:nvSpPr>
            <p:cNvPr id="57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1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2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3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4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5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2746589"/>
            <a:ext cx="3823757" cy="2805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applicativi e affidamento di servizi di supporto in ambito «Sanità digitale - Sistemi Informativi Gestionali» per le Pubbliche Amministrazioni del SSN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.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Gara strategica prevista dal Piano triennale per l’informatica nella PA, è la terza di tre iniziative destinate a supportare la trasformazione digitale della Sanità pubblica anche in coerenza con la Missione “Salute” del Piano Nazionale di Ripresa e Resilienza (PNRR).</a:t>
            </a:r>
            <a:endParaRPr lang="it-IT" sz="1400" dirty="0" smtClean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Rettangolo con angoli arrotondati 54">
            <a:extLst>
              <a:ext uri="{FF2B5EF4-FFF2-40B4-BE49-F238E27FC236}">
                <a16:creationId xmlns:a16="http://schemas.microsoft.com/office/drawing/2014/main" id="{E7C5642C-E01A-4FAC-B085-64FD1F4A76E1}"/>
              </a:ext>
            </a:extLst>
          </p:cNvPr>
          <p:cNvSpPr/>
          <p:nvPr/>
        </p:nvSpPr>
        <p:spPr>
          <a:xfrm>
            <a:off x="4388528" y="2745306"/>
            <a:ext cx="2688984" cy="1592073"/>
          </a:xfrm>
          <a:prstGeom prst="roundRect">
            <a:avLst>
              <a:gd name="adj" fmla="val 5018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18973AF4-7712-479D-AE95-9E01D03C666F}"/>
              </a:ext>
            </a:extLst>
          </p:cNvPr>
          <p:cNvSpPr txBox="1"/>
          <p:nvPr/>
        </p:nvSpPr>
        <p:spPr>
          <a:xfrm>
            <a:off x="4525383" y="2818068"/>
            <a:ext cx="233008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È una delle Gare strategiche previste </a:t>
            </a:r>
            <a:r>
              <a:rPr lang="it-IT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dal Piano triennale per l’informatica nella </a:t>
            </a:r>
            <a:r>
              <a:rPr lang="it-IT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PA, terza </a:t>
            </a:r>
            <a:r>
              <a:rPr lang="it-IT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tre iniziative destinate a supportare la trasformazione digitale della Sanità pubblica anche in coerenza con la Missione “Salute” del Piano Nazionale di Ripresa e Resilienza (PNRR).</a:t>
            </a:r>
          </a:p>
        </p:txBody>
      </p:sp>
      <p:grpSp>
        <p:nvGrpSpPr>
          <p:cNvPr id="69" name="Gruppo 68"/>
          <p:cNvGrpSpPr/>
          <p:nvPr/>
        </p:nvGrpSpPr>
        <p:grpSpPr>
          <a:xfrm>
            <a:off x="4400966" y="2712046"/>
            <a:ext cx="219785" cy="307777"/>
            <a:chOff x="3511483" y="2808671"/>
            <a:chExt cx="219785" cy="307777"/>
          </a:xfrm>
        </p:grpSpPr>
        <p:sp>
          <p:nvSpPr>
            <p:cNvPr id="70" name="Figura a mano libera: forma 58">
              <a:extLst>
                <a:ext uri="{FF2B5EF4-FFF2-40B4-BE49-F238E27FC236}">
                  <a16:creationId xmlns:a16="http://schemas.microsoft.com/office/drawing/2014/main" id="{0126FEF3-3E33-416D-810D-4694AB4C61BD}"/>
                </a:ext>
              </a:extLst>
            </p:cNvPr>
            <p:cNvSpPr/>
            <p:nvPr/>
          </p:nvSpPr>
          <p:spPr>
            <a:xfrm>
              <a:off x="3517238" y="2850782"/>
              <a:ext cx="214030" cy="214030"/>
            </a:xfrm>
            <a:custGeom>
              <a:avLst/>
              <a:gdLst>
                <a:gd name="connsiteX0" fmla="*/ 76200 w 152400"/>
                <a:gd name="connsiteY0" fmla="*/ 14288 h 152400"/>
                <a:gd name="connsiteX1" fmla="*/ 138113 w 152400"/>
                <a:gd name="connsiteY1" fmla="*/ 76200 h 152400"/>
                <a:gd name="connsiteX2" fmla="*/ 76200 w 152400"/>
                <a:gd name="connsiteY2" fmla="*/ 138113 h 152400"/>
                <a:gd name="connsiteX3" fmla="*/ 14288 w 152400"/>
                <a:gd name="connsiteY3" fmla="*/ 76200 h 152400"/>
                <a:gd name="connsiteX4" fmla="*/ 76200 w 152400"/>
                <a:gd name="connsiteY4" fmla="*/ 14288 h 152400"/>
                <a:gd name="connsiteX5" fmla="*/ 76200 w 152400"/>
                <a:gd name="connsiteY5" fmla="*/ 0 h 152400"/>
                <a:gd name="connsiteX6" fmla="*/ 0 w 152400"/>
                <a:gd name="connsiteY6" fmla="*/ 76200 h 152400"/>
                <a:gd name="connsiteX7" fmla="*/ 76200 w 152400"/>
                <a:gd name="connsiteY7" fmla="*/ 152400 h 152400"/>
                <a:gd name="connsiteX8" fmla="*/ 152400 w 152400"/>
                <a:gd name="connsiteY8" fmla="*/ 76200 h 152400"/>
                <a:gd name="connsiteX9" fmla="*/ 76200 w 152400"/>
                <a:gd name="connsiteY9" fmla="*/ 0 h 152400"/>
                <a:gd name="connsiteX10" fmla="*/ 76200 w 152400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52400">
                  <a:moveTo>
                    <a:pt x="76200" y="14288"/>
                  </a:moveTo>
                  <a:cubicBezTo>
                    <a:pt x="110490" y="14288"/>
                    <a:pt x="138113" y="41910"/>
                    <a:pt x="138113" y="76200"/>
                  </a:cubicBezTo>
                  <a:cubicBezTo>
                    <a:pt x="138113" y="110490"/>
                    <a:pt x="110490" y="138113"/>
                    <a:pt x="76200" y="138113"/>
                  </a:cubicBezTo>
                  <a:cubicBezTo>
                    <a:pt x="41910" y="138113"/>
                    <a:pt x="14288" y="110490"/>
                    <a:pt x="14288" y="76200"/>
                  </a:cubicBezTo>
                  <a:cubicBezTo>
                    <a:pt x="14288" y="41910"/>
                    <a:pt x="41910" y="14288"/>
                    <a:pt x="76200" y="14288"/>
                  </a:cubicBezTo>
                  <a:moveTo>
                    <a:pt x="76200" y="0"/>
                  </a:moveTo>
                  <a:cubicBezTo>
                    <a:pt x="34290" y="0"/>
                    <a:pt x="0" y="34290"/>
                    <a:pt x="0" y="76200"/>
                  </a:cubicBezTo>
                  <a:cubicBezTo>
                    <a:pt x="0" y="118110"/>
                    <a:pt x="34290" y="152400"/>
                    <a:pt x="76200" y="152400"/>
                  </a:cubicBezTo>
                  <a:cubicBezTo>
                    <a:pt x="118110" y="152400"/>
                    <a:pt x="152400" y="118110"/>
                    <a:pt x="152400" y="76200"/>
                  </a:cubicBezTo>
                  <a:cubicBezTo>
                    <a:pt x="152400" y="34290"/>
                    <a:pt x="118110" y="0"/>
                    <a:pt x="76200" y="0"/>
                  </a:cubicBezTo>
                  <a:lnTo>
                    <a:pt x="76200" y="0"/>
                  </a:lnTo>
                  <a:close/>
                </a:path>
              </a:pathLst>
            </a:custGeom>
            <a:solidFill>
              <a:srgbClr val="3138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1" name="CasellaDiTesto 70">
              <a:extLst>
                <a:ext uri="{FF2B5EF4-FFF2-40B4-BE49-F238E27FC236}">
                  <a16:creationId xmlns:a16="http://schemas.microsoft.com/office/drawing/2014/main" id="{FEDBB1E2-E8D5-4F94-BB24-7E53D7A156DC}"/>
                </a:ext>
              </a:extLst>
            </p:cNvPr>
            <p:cNvSpPr txBox="1"/>
            <p:nvPr/>
          </p:nvSpPr>
          <p:spPr>
            <a:xfrm>
              <a:off x="3511483" y="2808671"/>
              <a:ext cx="214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b="1" dirty="0">
                  <a:solidFill>
                    <a:srgbClr val="313840"/>
                  </a:solidFill>
                </a:rPr>
                <a:t>i</a:t>
              </a:r>
            </a:p>
          </p:txBody>
        </p:sp>
      </p:grpSp>
      <p:pic>
        <p:nvPicPr>
          <p:cNvPr id="42" name="Immagin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23" y="5561667"/>
            <a:ext cx="446402" cy="446402"/>
          </a:xfrm>
          <a:prstGeom prst="rect">
            <a:avLst/>
          </a:prstGeom>
        </p:spPr>
      </p:pic>
      <p:sp>
        <p:nvSpPr>
          <p:cNvPr id="43" name="CasellaDiTesto 42"/>
          <p:cNvSpPr txBox="1"/>
          <p:nvPr/>
        </p:nvSpPr>
        <p:spPr>
          <a:xfrm>
            <a:off x="8302762" y="5654063"/>
            <a:ext cx="643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821B4C"/>
                </a:solidFill>
              </a:rPr>
              <a:t>PNRR</a:t>
            </a:r>
            <a:endParaRPr lang="it-IT" sz="1100" b="1" dirty="0">
              <a:solidFill>
                <a:srgbClr val="821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10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275679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7677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28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Procedimenti amministrativi e contabili – Nord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252601"/>
                  </a:ext>
                </a:extLst>
              </a:tr>
              <a:tr h="41628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Procedimenti amministrativi e contabili – Centro sud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197013"/>
                  </a:ext>
                </a:extLst>
              </a:tr>
              <a:tr h="41628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governance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Nord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803203"/>
                  </a:ext>
                </a:extLst>
              </a:tr>
              <a:tr h="41628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governance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Centro sud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068467"/>
                  </a:ext>
                </a:extLst>
              </a:tr>
              <a:tr h="41628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supporto – Nord	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10/03/2023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09/03/2025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KPMG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Intellera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Consulting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482465"/>
                  </a:ext>
                </a:extLst>
              </a:tr>
              <a:tr h="41628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supporto – Centro sud	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10/03/2023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09/03/2025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KPMG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Intellera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Consulting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59893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6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D2085F2-A08B-413D-BE4F-EEAAC2E788B3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6" name="Picture 14" descr="Anteprima immagine">
            <a:extLst>
              <a:ext uri="{FF2B5EF4-FFF2-40B4-BE49-F238E27FC236}">
                <a16:creationId xmlns:a16="http://schemas.microsoft.com/office/drawing/2014/main" id="{7F89D606-1CB6-49E1-9501-18B18717F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03FDB1B-1C0D-490D-A99E-11BDCD789D28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9" name="Picture 8" descr="Anteprima immagine">
            <a:extLst>
              <a:ext uri="{FF2B5EF4-FFF2-40B4-BE49-F238E27FC236}">
                <a16:creationId xmlns:a16="http://schemas.microsoft.com/office/drawing/2014/main" id="{220CDBD6-4D5D-462D-971A-0DC9CE1A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20AAA0B0-D8D9-471B-8737-5F088C7185CB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0ED92B25-CD76-4086-8584-F66872B8C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A11779B4-E8DC-4170-AC02-8E01E2B38B08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10" descr="Anteprima immagine">
            <a:extLst>
              <a:ext uri="{FF2B5EF4-FFF2-40B4-BE49-F238E27FC236}">
                <a16:creationId xmlns:a16="http://schemas.microsoft.com/office/drawing/2014/main" id="{897AEA99-D74E-49B9-9E4B-11BABAE11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6E0BDF08-4A3A-42E5-881B-36C99711BF8F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18" descr="Anteprima immagine">
            <a:extLst>
              <a:ext uri="{FF2B5EF4-FFF2-40B4-BE49-F238E27FC236}">
                <a16:creationId xmlns:a16="http://schemas.microsoft.com/office/drawing/2014/main" id="{E1A56ABB-0EA2-4A5A-8F3B-63C78DFD3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0715488A-80D0-4556-A2C1-B4CCE0DCA109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12" descr="Anteprima immagine">
            <a:extLst>
              <a:ext uri="{FF2B5EF4-FFF2-40B4-BE49-F238E27FC236}">
                <a16:creationId xmlns:a16="http://schemas.microsoft.com/office/drawing/2014/main" id="{65DDF7AA-37FF-4C95-B853-04556934F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D2B5A937-BA02-46FE-BC50-29CE560291DE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6" descr="Anteprima immagine">
            <a:extLst>
              <a:ext uri="{FF2B5EF4-FFF2-40B4-BE49-F238E27FC236}">
                <a16:creationId xmlns:a16="http://schemas.microsoft.com/office/drawing/2014/main" id="{0F2D8156-9C6F-408E-8CC0-A9EC73ABC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385314A5-323A-4579-AFD3-6C92875D3BED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Sanità Digitale - Sistemi Informativi Gestionali </a:t>
            </a:r>
            <a:r>
              <a:rPr lang="it-IT" dirty="0" smtClean="0"/>
              <a:t>(2/2</a:t>
            </a:r>
            <a:r>
              <a:rPr lang="it-IT" dirty="0"/>
              <a:t>)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746300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>
                <a:solidFill>
                  <a:srgbClr val="404040"/>
                </a:solidFill>
                <a:latin typeface="+mn-lt"/>
              </a:rPr>
              <a:t>MERCEOLOGICI / GEOGRAFICI</a:t>
            </a:r>
            <a:endParaRPr lang="it-IT" sz="1000" b="1"/>
          </a:p>
        </p:txBody>
      </p:sp>
      <p:grpSp>
        <p:nvGrpSpPr>
          <p:cNvPr id="71" name="Gruppo 70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72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3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4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75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467253" y="1171266"/>
            <a:ext cx="188223" cy="199541"/>
            <a:chOff x="9654363" y="2195816"/>
            <a:chExt cx="188223" cy="199541"/>
          </a:xfrm>
          <a:noFill/>
        </p:grpSpPr>
        <p:sp>
          <p:nvSpPr>
            <p:cNvPr id="76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7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8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9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0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1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2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3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4" name="Picture 14" descr="Anteprima immagine">
            <a:extLst>
              <a:ext uri="{FF2B5EF4-FFF2-40B4-BE49-F238E27FC236}">
                <a16:creationId xmlns:a16="http://schemas.microsoft.com/office/drawing/2014/main" id="{7F89D606-1CB6-49E1-9501-18B18717F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1980431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Anteprima immagine">
            <a:extLst>
              <a:ext uri="{FF2B5EF4-FFF2-40B4-BE49-F238E27FC236}">
                <a16:creationId xmlns:a16="http://schemas.microsoft.com/office/drawing/2014/main" id="{7F89D606-1CB6-49E1-9501-18B18717F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99" y="2397236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Anteprima immagine">
            <a:extLst>
              <a:ext uri="{FF2B5EF4-FFF2-40B4-BE49-F238E27FC236}">
                <a16:creationId xmlns:a16="http://schemas.microsoft.com/office/drawing/2014/main" id="{7F89D606-1CB6-49E1-9501-18B18717F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2784701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Anteprima immagine">
            <a:extLst>
              <a:ext uri="{FF2B5EF4-FFF2-40B4-BE49-F238E27FC236}">
                <a16:creationId xmlns:a16="http://schemas.microsoft.com/office/drawing/2014/main" id="{7F89D606-1CB6-49E1-9501-18B18717F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99" y="3201506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0ED92B25-CD76-4086-8584-F66872B8C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37" y="362035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0ED92B25-CD76-4086-8584-F66872B8C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976" y="405227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40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"/>
          <p:cNvCxnSpPr/>
          <p:nvPr/>
        </p:nvCxnSpPr>
        <p:spPr>
          <a:xfrm>
            <a:off x="2835029" y="1871999"/>
            <a:ext cx="0" cy="4572000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"/>
          <p:cNvCxnSpPr/>
          <p:nvPr/>
        </p:nvCxnSpPr>
        <p:spPr>
          <a:xfrm>
            <a:off x="6946674" y="-1"/>
            <a:ext cx="0" cy="5436000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20752"/>
              </p:ext>
            </p:extLst>
          </p:nvPr>
        </p:nvGraphicFramePr>
        <p:xfrm>
          <a:off x="2394372" y="2257906"/>
          <a:ext cx="3384376" cy="419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rgbClr val="821B4C"/>
                          </a:solidFill>
                        </a:rPr>
                        <a:t>Gare strategiche ICT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94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Catalogo di Funzionalità CRM </a:t>
                      </a:r>
                      <a:r>
                        <a:rPr lang="it-IT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SaaS</a:t>
                      </a:r>
                      <a:endParaRPr lang="it-IT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842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Cybersecurity</a:t>
                      </a: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- prodotti e servizi connessi</a:t>
                      </a:r>
                      <a:endParaRPr lang="it-IT" sz="11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Cybersecurity</a:t>
                      </a: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2 - prodotti e servizi connessi</a:t>
                      </a:r>
                      <a:endParaRPr lang="it-IT" sz="11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4634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Digital </a:t>
                      </a: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transformation</a:t>
                      </a:r>
                      <a:endParaRPr lang="it-IT" sz="11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61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Funzionalità BI </a:t>
                      </a: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SaaS</a:t>
                      </a:r>
                      <a:endParaRPr lang="it-IT" sz="11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17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97937" rtl="0" eaLnBrk="1" latinLnBrk="0" hangingPunct="1"/>
                      <a:r>
                        <a:rPr lang="it-IT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it-IT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Public </a:t>
                      </a: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Cloud</a:t>
                      </a: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Iaas</a:t>
                      </a: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PaaS</a:t>
                      </a:r>
                      <a:endParaRPr lang="it-IT" sz="11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35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97937" rtl="0" eaLnBrk="1" latinLnBrk="0" hangingPunct="1"/>
                      <a:r>
                        <a:rPr lang="it-IT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it-IT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Public </a:t>
                      </a: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Cloud</a:t>
                      </a: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SaaS</a:t>
                      </a: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- Produttività Individuale e Collaboration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471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97937" rtl="0" eaLnBrk="1" latinLnBrk="0" hangingPunct="1"/>
                      <a:r>
                        <a:rPr lang="it-IT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it-IT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Sanità Digitale - Sistemi Informativi Gestionali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81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97937" rtl="0" eaLnBrk="1" latinLnBrk="0" hangingPunct="1"/>
                      <a:r>
                        <a:rPr lang="it-IT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it-IT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Servizi applicativi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4928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97937" rtl="0" eaLnBrk="1" latinLnBrk="0" hangingPunct="1"/>
                      <a:r>
                        <a:rPr lang="it-IT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it-IT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Servizi Applicativi di Data management e servizi di PMO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0659536"/>
                  </a:ext>
                </a:extLst>
              </a:tr>
            </a:tbl>
          </a:graphicData>
        </a:graphic>
      </p:graphicFrame>
      <p:graphicFrame>
        <p:nvGraphicFramePr>
          <p:cNvPr id="80" name="Tabella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032956"/>
              </p:ext>
            </p:extLst>
          </p:nvPr>
        </p:nvGraphicFramePr>
        <p:xfrm>
          <a:off x="6498828" y="2257906"/>
          <a:ext cx="3384376" cy="313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497937" rtl="0" eaLnBrk="1" latinLnBrk="0" hangingPunct="1"/>
                      <a:r>
                        <a:rPr lang="it-IT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it-IT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 applicativi e accessori in ottica </a:t>
                      </a:r>
                      <a:r>
                        <a:rPr lang="it-IT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cloud</a:t>
                      </a: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 PMO 2 - PAC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992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Servizi applicativi in ottica </a:t>
                      </a: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cloud</a:t>
                      </a: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e PMO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526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Servizi applicativi e di supporto Sanità Digitale - sistemi informativi clinico-assistenziali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37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34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 applicativi in ambito Sanità Digitale - sistemi informativi sanitari e servizi al cittadino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58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36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System management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rgbClr val="821B4C"/>
                          </a:solidFill>
                          <a:latin typeface="+mn-lt"/>
                          <a:ea typeface="+mn-ea"/>
                          <a:cs typeface="+mn-cs"/>
                        </a:rPr>
                        <a:t>SPC</a:t>
                      </a:r>
                      <a:endParaRPr lang="it-IT" sz="1100" b="1" kern="1200" dirty="0">
                        <a:solidFill>
                          <a:srgbClr val="821B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61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39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SPC Connettività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17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41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S-RIPA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9428465"/>
                  </a:ext>
                </a:extLst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05" y="165526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50156" y="1620391"/>
            <a:ext cx="1985231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it-IT" sz="1200" b="1" dirty="0">
                <a:solidFill>
                  <a:srgbClr val="313840"/>
                </a:solidFill>
              </a:rPr>
              <a:t>Informatica, Elettronica, Telecomunicazioni e macchine per l'ufficio</a:t>
            </a:r>
          </a:p>
        </p:txBody>
      </p:sp>
    </p:spTree>
    <p:extLst>
      <p:ext uri="{BB962C8B-B14F-4D97-AF65-F5344CB8AC3E}">
        <p14:creationId xmlns:p14="http://schemas.microsoft.com/office/powerpoint/2010/main" val="359487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 applicativi 2 (1/5)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di servizi applicativi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2412479"/>
            <a:ext cx="6889271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realizzativi di software: sviluppo, manutenzione evolutiva e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adeguativa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personalizzazioni e parametrizzazioni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gestione del portafoglio applicativo: gestione applicativi e gestione siti web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supporto: ridisegno dei processi,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change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management,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demand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management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4432634"/>
            <a:ext cx="6893998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Ampio catalogo di Servizi Applicativi da cui attingere in maniera semplificata per soddisfare le esigenze della P.A.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Integrazione del catalogo con un insieme di servizi accessori funzionali ai servizi applicativi richiesti per permettere a P.A. medio-piccole di affrontare con un unico appalto le proprie necessità in ambito ICT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Velocizzazione della procedura di procurement di tali servizi 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140671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applicativi 2</a:t>
            </a:r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E82537BD-005B-424A-A905-F866C65107AB}"/>
              </a:ext>
            </a:extLst>
          </p:cNvPr>
          <p:cNvGrpSpPr/>
          <p:nvPr/>
        </p:nvGrpSpPr>
        <p:grpSpPr>
          <a:xfrm>
            <a:off x="7722964" y="3081600"/>
            <a:ext cx="2529216" cy="4358580"/>
            <a:chOff x="7722964" y="2734419"/>
            <a:chExt cx="2529216" cy="4358580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91492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7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96387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dal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404040"/>
                  </a:solidFill>
                </a:rPr>
                <a:t>15/07/2020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29438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dell’Accordo quadro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12 mesi + 12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67214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4731713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&lt; 60 mesi</a:t>
              </a:r>
            </a:p>
          </p:txBody>
        </p:sp>
        <p:grpSp>
          <p:nvGrpSpPr>
            <p:cNvPr id="42" name="Elemento grafico 24">
              <a:extLst>
                <a:ext uri="{FF2B5EF4-FFF2-40B4-BE49-F238E27FC236}">
                  <a16:creationId xmlns:a16="http://schemas.microsoft.com/office/drawing/2014/main" id="{4693C6C8-539B-4977-A71A-7D4EB651DEE3}"/>
                </a:ext>
              </a:extLst>
            </p:cNvPr>
            <p:cNvGrpSpPr/>
            <p:nvPr/>
          </p:nvGrpSpPr>
          <p:grpSpPr>
            <a:xfrm>
              <a:off x="9648089" y="3755644"/>
              <a:ext cx="188223" cy="199541"/>
              <a:chOff x="9654363" y="2195816"/>
              <a:chExt cx="188223" cy="199541"/>
            </a:xfrm>
            <a:noFill/>
          </p:grpSpPr>
          <p:sp>
            <p:nvSpPr>
              <p:cNvPr id="43" name="Figura a mano libera: forma 20">
                <a:extLst>
                  <a:ext uri="{FF2B5EF4-FFF2-40B4-BE49-F238E27FC236}">
                    <a16:creationId xmlns:a16="http://schemas.microsoft.com/office/drawing/2014/main" id="{6CF9A6BA-119F-4FA7-829E-E0CCAAB5EE93}"/>
                  </a:ext>
                </a:extLst>
              </p:cNvPr>
              <p:cNvSpPr/>
              <p:nvPr/>
            </p:nvSpPr>
            <p:spPr>
              <a:xfrm>
                <a:off x="9715119" y="2269080"/>
                <a:ext cx="5956" cy="122703"/>
              </a:xfrm>
              <a:custGeom>
                <a:avLst/>
                <a:gdLst>
                  <a:gd name="connsiteX0" fmla="*/ 0 w 5956"/>
                  <a:gd name="connsiteY0" fmla="*/ 0 h 122703"/>
                  <a:gd name="connsiteX1" fmla="*/ 0 w 5956"/>
                  <a:gd name="connsiteY1" fmla="*/ 122703 h 12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122703">
                    <a:moveTo>
                      <a:pt x="0" y="0"/>
                    </a:moveTo>
                    <a:lnTo>
                      <a:pt x="0" y="122703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4" name="Figura a mano libera: forma 21">
                <a:extLst>
                  <a:ext uri="{FF2B5EF4-FFF2-40B4-BE49-F238E27FC236}">
                    <a16:creationId xmlns:a16="http://schemas.microsoft.com/office/drawing/2014/main" id="{97E1AB6A-9368-4835-9B9B-F5049C00A261}"/>
                  </a:ext>
                </a:extLst>
              </p:cNvPr>
              <p:cNvSpPr/>
              <p:nvPr/>
            </p:nvSpPr>
            <p:spPr>
              <a:xfrm>
                <a:off x="9778853" y="2290523"/>
                <a:ext cx="5956" cy="47056"/>
              </a:xfrm>
              <a:custGeom>
                <a:avLst/>
                <a:gdLst>
                  <a:gd name="connsiteX0" fmla="*/ 0 w 5956"/>
                  <a:gd name="connsiteY0" fmla="*/ 0 h 47056"/>
                  <a:gd name="connsiteX1" fmla="*/ 0 w 5956"/>
                  <a:gd name="connsiteY1" fmla="*/ 47056 h 4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47056">
                    <a:moveTo>
                      <a:pt x="0" y="0"/>
                    </a:moveTo>
                    <a:lnTo>
                      <a:pt x="0" y="47056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5" name="Figura a mano libera: forma 22">
                <a:extLst>
                  <a:ext uri="{FF2B5EF4-FFF2-40B4-BE49-F238E27FC236}">
                    <a16:creationId xmlns:a16="http://schemas.microsoft.com/office/drawing/2014/main" id="{B72B389F-CC31-4022-9896-EC36D21401B6}"/>
                  </a:ext>
                </a:extLst>
              </p:cNvPr>
              <p:cNvSpPr/>
              <p:nvPr/>
            </p:nvSpPr>
            <p:spPr>
              <a:xfrm>
                <a:off x="9690101" y="2312562"/>
                <a:ext cx="151889" cy="17869"/>
              </a:xfrm>
              <a:custGeom>
                <a:avLst/>
                <a:gdLst>
                  <a:gd name="connsiteX0" fmla="*/ 151890 w 151889"/>
                  <a:gd name="connsiteY0" fmla="*/ 17869 h 17869"/>
                  <a:gd name="connsiteX1" fmla="*/ 88751 w 151889"/>
                  <a:gd name="connsiteY1" fmla="*/ 0 h 17869"/>
                  <a:gd name="connsiteX2" fmla="*/ 25017 w 151889"/>
                  <a:gd name="connsiteY2" fmla="*/ 17869 h 17869"/>
                  <a:gd name="connsiteX3" fmla="*/ 0 w 151889"/>
                  <a:gd name="connsiteY3" fmla="*/ 10126 h 1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889" h="17869">
                    <a:moveTo>
                      <a:pt x="151890" y="17869"/>
                    </a:moveTo>
                    <a:lnTo>
                      <a:pt x="88751" y="0"/>
                    </a:lnTo>
                    <a:lnTo>
                      <a:pt x="25017" y="17869"/>
                    </a:lnTo>
                    <a:lnTo>
                      <a:pt x="0" y="10126"/>
                    </a:lnTo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9" name="Figura a mano libera: forma 23">
                <a:extLst>
                  <a:ext uri="{FF2B5EF4-FFF2-40B4-BE49-F238E27FC236}">
                    <a16:creationId xmlns:a16="http://schemas.microsoft.com/office/drawing/2014/main" id="{7D2653D9-E26D-48A1-9964-50EB732DB1A9}"/>
                  </a:ext>
                </a:extLst>
              </p:cNvPr>
              <p:cNvSpPr/>
              <p:nvPr/>
            </p:nvSpPr>
            <p:spPr>
              <a:xfrm>
                <a:off x="9778853" y="2350088"/>
                <a:ext cx="5956" cy="22634"/>
              </a:xfrm>
              <a:custGeom>
                <a:avLst/>
                <a:gdLst>
                  <a:gd name="connsiteX0" fmla="*/ 0 w 5956"/>
                  <a:gd name="connsiteY0" fmla="*/ 0 h 22634"/>
                  <a:gd name="connsiteX1" fmla="*/ 0 w 5956"/>
                  <a:gd name="connsiteY1" fmla="*/ 22635 h 2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22634">
                    <a:moveTo>
                      <a:pt x="0" y="0"/>
                    </a:moveTo>
                    <a:lnTo>
                      <a:pt x="0" y="22635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0" name="Figura a mano libera: forma 24">
                <a:extLst>
                  <a:ext uri="{FF2B5EF4-FFF2-40B4-BE49-F238E27FC236}">
                    <a16:creationId xmlns:a16="http://schemas.microsoft.com/office/drawing/2014/main" id="{4ED1732D-940B-4050-98CF-C645C50BFD18}"/>
                  </a:ext>
                </a:extLst>
              </p:cNvPr>
              <p:cNvSpPr/>
              <p:nvPr/>
            </p:nvSpPr>
            <p:spPr>
              <a:xfrm>
                <a:off x="9654363" y="2310775"/>
                <a:ext cx="18465" cy="5956"/>
              </a:xfrm>
              <a:custGeom>
                <a:avLst/>
                <a:gdLst>
                  <a:gd name="connsiteX0" fmla="*/ 18465 w 18465"/>
                  <a:gd name="connsiteY0" fmla="*/ 5956 h 5956"/>
                  <a:gd name="connsiteX1" fmla="*/ 0 w 18465"/>
                  <a:gd name="connsiteY1" fmla="*/ 0 h 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65" h="5956">
                    <a:moveTo>
                      <a:pt x="18465" y="5956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1" name="Figura a mano libera: forma 25">
                <a:extLst>
                  <a:ext uri="{FF2B5EF4-FFF2-40B4-BE49-F238E27FC236}">
                    <a16:creationId xmlns:a16="http://schemas.microsoft.com/office/drawing/2014/main" id="{8BF15056-24C5-4EA7-BF9D-3D8AB22B635F}"/>
                  </a:ext>
                </a:extLst>
              </p:cNvPr>
              <p:cNvSpPr/>
              <p:nvPr/>
            </p:nvSpPr>
            <p:spPr>
              <a:xfrm>
                <a:off x="9759792" y="2208324"/>
                <a:ext cx="38121" cy="38121"/>
              </a:xfrm>
              <a:custGeom>
                <a:avLst/>
                <a:gdLst>
                  <a:gd name="connsiteX0" fmla="*/ 38121 w 38121"/>
                  <a:gd name="connsiteY0" fmla="*/ 19061 h 38121"/>
                  <a:gd name="connsiteX1" fmla="*/ 19061 w 38121"/>
                  <a:gd name="connsiteY1" fmla="*/ 38121 h 38121"/>
                  <a:gd name="connsiteX2" fmla="*/ 0 w 38121"/>
                  <a:gd name="connsiteY2" fmla="*/ 19061 h 38121"/>
                  <a:gd name="connsiteX3" fmla="*/ 19061 w 38121"/>
                  <a:gd name="connsiteY3" fmla="*/ 0 h 38121"/>
                  <a:gd name="connsiteX4" fmla="*/ 38121 w 38121"/>
                  <a:gd name="connsiteY4" fmla="*/ 19061 h 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1" h="38121">
                    <a:moveTo>
                      <a:pt x="38121" y="19061"/>
                    </a:moveTo>
                    <a:cubicBezTo>
                      <a:pt x="38121" y="29588"/>
                      <a:pt x="29588" y="38121"/>
                      <a:pt x="19061" y="38121"/>
                    </a:cubicBezTo>
                    <a:cubicBezTo>
                      <a:pt x="8534" y="38121"/>
                      <a:pt x="0" y="29588"/>
                      <a:pt x="0" y="19061"/>
                    </a:cubicBezTo>
                    <a:cubicBezTo>
                      <a:pt x="0" y="8534"/>
                      <a:pt x="8534" y="0"/>
                      <a:pt x="19061" y="0"/>
                    </a:cubicBezTo>
                    <a:cubicBezTo>
                      <a:pt x="29588" y="0"/>
                      <a:pt x="38121" y="8534"/>
                      <a:pt x="38121" y="1906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2" name="Figura a mano libera: forma 26">
                <a:extLst>
                  <a:ext uri="{FF2B5EF4-FFF2-40B4-BE49-F238E27FC236}">
                    <a16:creationId xmlns:a16="http://schemas.microsoft.com/office/drawing/2014/main" id="{66777F75-52BB-4720-9D72-A5AB271430C0}"/>
                  </a:ext>
                </a:extLst>
              </p:cNvPr>
              <p:cNvSpPr/>
              <p:nvPr/>
            </p:nvSpPr>
            <p:spPr>
              <a:xfrm>
                <a:off x="9654363" y="2250615"/>
                <a:ext cx="188223" cy="144741"/>
              </a:xfrm>
              <a:custGeom>
                <a:avLst/>
                <a:gdLst>
                  <a:gd name="connsiteX0" fmla="*/ 144742 w 188223"/>
                  <a:gd name="connsiteY0" fmla="*/ 5956 h 144741"/>
                  <a:gd name="connsiteX1" fmla="*/ 126277 w 188223"/>
                  <a:gd name="connsiteY1" fmla="*/ 38717 h 144741"/>
                  <a:gd name="connsiteX2" fmla="*/ 124490 w 188223"/>
                  <a:gd name="connsiteY2" fmla="*/ 39908 h 144741"/>
                  <a:gd name="connsiteX3" fmla="*/ 122703 w 188223"/>
                  <a:gd name="connsiteY3" fmla="*/ 38717 h 144741"/>
                  <a:gd name="connsiteX4" fmla="*/ 104238 w 188223"/>
                  <a:gd name="connsiteY4" fmla="*/ 5956 h 144741"/>
                  <a:gd name="connsiteX5" fmla="*/ 60756 w 188223"/>
                  <a:gd name="connsiteY5" fmla="*/ 18465 h 144741"/>
                  <a:gd name="connsiteX6" fmla="*/ 0 w 188223"/>
                  <a:gd name="connsiteY6" fmla="*/ 0 h 144741"/>
                  <a:gd name="connsiteX7" fmla="*/ 0 w 188223"/>
                  <a:gd name="connsiteY7" fmla="*/ 122703 h 144741"/>
                  <a:gd name="connsiteX8" fmla="*/ 62543 w 188223"/>
                  <a:gd name="connsiteY8" fmla="*/ 141168 h 144741"/>
                  <a:gd name="connsiteX9" fmla="*/ 123894 w 188223"/>
                  <a:gd name="connsiteY9" fmla="*/ 123894 h 144741"/>
                  <a:gd name="connsiteX10" fmla="*/ 188224 w 188223"/>
                  <a:gd name="connsiteY10" fmla="*/ 144742 h 144741"/>
                  <a:gd name="connsiteX11" fmla="*/ 188224 w 188223"/>
                  <a:gd name="connsiteY11" fmla="*/ 19656 h 144741"/>
                  <a:gd name="connsiteX12" fmla="*/ 144742 w 188223"/>
                  <a:gd name="connsiteY12" fmla="*/ 5956 h 144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223" h="144741">
                    <a:moveTo>
                      <a:pt x="144742" y="5956"/>
                    </a:moveTo>
                    <a:lnTo>
                      <a:pt x="126277" y="38717"/>
                    </a:lnTo>
                    <a:cubicBezTo>
                      <a:pt x="125681" y="39313"/>
                      <a:pt x="125086" y="39908"/>
                      <a:pt x="124490" y="39908"/>
                    </a:cubicBezTo>
                    <a:cubicBezTo>
                      <a:pt x="123894" y="39908"/>
                      <a:pt x="123299" y="39313"/>
                      <a:pt x="122703" y="38717"/>
                    </a:cubicBezTo>
                    <a:lnTo>
                      <a:pt x="104238" y="5956"/>
                    </a:lnTo>
                    <a:lnTo>
                      <a:pt x="60756" y="18465"/>
                    </a:lnTo>
                    <a:lnTo>
                      <a:pt x="0" y="0"/>
                    </a:lnTo>
                    <a:lnTo>
                      <a:pt x="0" y="122703"/>
                    </a:lnTo>
                    <a:lnTo>
                      <a:pt x="62543" y="141168"/>
                    </a:lnTo>
                    <a:lnTo>
                      <a:pt x="123894" y="123894"/>
                    </a:lnTo>
                    <a:lnTo>
                      <a:pt x="188224" y="144742"/>
                    </a:lnTo>
                    <a:lnTo>
                      <a:pt x="188224" y="19656"/>
                    </a:lnTo>
                    <a:lnTo>
                      <a:pt x="144742" y="595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3" name="Figura a mano libera: forma 27">
                <a:extLst>
                  <a:ext uri="{FF2B5EF4-FFF2-40B4-BE49-F238E27FC236}">
                    <a16:creationId xmlns:a16="http://schemas.microsoft.com/office/drawing/2014/main" id="{BAF81C4D-542B-488C-9059-E0FE030360FB}"/>
                  </a:ext>
                </a:extLst>
              </p:cNvPr>
              <p:cNvSpPr/>
              <p:nvPr/>
            </p:nvSpPr>
            <p:spPr>
              <a:xfrm>
                <a:off x="9746688" y="2195816"/>
                <a:ext cx="65520" cy="94707"/>
              </a:xfrm>
              <a:custGeom>
                <a:avLst/>
                <a:gdLst>
                  <a:gd name="connsiteX0" fmla="*/ 32165 w 65520"/>
                  <a:gd name="connsiteY0" fmla="*/ 0 h 94707"/>
                  <a:gd name="connsiteX1" fmla="*/ 0 w 65520"/>
                  <a:gd name="connsiteY1" fmla="*/ 31569 h 94707"/>
                  <a:gd name="connsiteX2" fmla="*/ 4170 w 65520"/>
                  <a:gd name="connsiteY2" fmla="*/ 46460 h 94707"/>
                  <a:gd name="connsiteX3" fmla="*/ 30974 w 65520"/>
                  <a:gd name="connsiteY3" fmla="*/ 93516 h 94707"/>
                  <a:gd name="connsiteX4" fmla="*/ 32761 w 65520"/>
                  <a:gd name="connsiteY4" fmla="*/ 94708 h 94707"/>
                  <a:gd name="connsiteX5" fmla="*/ 34547 w 65520"/>
                  <a:gd name="connsiteY5" fmla="*/ 93516 h 94707"/>
                  <a:gd name="connsiteX6" fmla="*/ 61351 w 65520"/>
                  <a:gd name="connsiteY6" fmla="*/ 46460 h 94707"/>
                  <a:gd name="connsiteX7" fmla="*/ 65521 w 65520"/>
                  <a:gd name="connsiteY7" fmla="*/ 31569 h 94707"/>
                  <a:gd name="connsiteX8" fmla="*/ 32165 w 65520"/>
                  <a:gd name="connsiteY8" fmla="*/ 0 h 9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20" h="94707">
                    <a:moveTo>
                      <a:pt x="32165" y="0"/>
                    </a:moveTo>
                    <a:cubicBezTo>
                      <a:pt x="14296" y="0"/>
                      <a:pt x="0" y="14295"/>
                      <a:pt x="0" y="31569"/>
                    </a:cubicBezTo>
                    <a:cubicBezTo>
                      <a:pt x="0" y="36930"/>
                      <a:pt x="1191" y="41695"/>
                      <a:pt x="4170" y="46460"/>
                    </a:cubicBezTo>
                    <a:lnTo>
                      <a:pt x="30974" y="93516"/>
                    </a:lnTo>
                    <a:cubicBezTo>
                      <a:pt x="31569" y="94112"/>
                      <a:pt x="32165" y="94708"/>
                      <a:pt x="32761" y="94708"/>
                    </a:cubicBezTo>
                    <a:cubicBezTo>
                      <a:pt x="33356" y="94708"/>
                      <a:pt x="33952" y="94112"/>
                      <a:pt x="34547" y="93516"/>
                    </a:cubicBezTo>
                    <a:lnTo>
                      <a:pt x="61351" y="46460"/>
                    </a:lnTo>
                    <a:cubicBezTo>
                      <a:pt x="63734" y="41695"/>
                      <a:pt x="65521" y="36930"/>
                      <a:pt x="65521" y="31569"/>
                    </a:cubicBezTo>
                    <a:cubicBezTo>
                      <a:pt x="64330" y="13700"/>
                      <a:pt x="50034" y="0"/>
                      <a:pt x="32165" y="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31384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734419"/>
              <a:ext cx="198523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Informatica, Elettronica, Telecomunicazioni e macchine per l'ufficio</a:t>
              </a:r>
            </a:p>
          </p:txBody>
        </p:sp>
        <p:pic>
          <p:nvPicPr>
            <p:cNvPr id="36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Appalto specifico</a:t>
              </a:r>
            </a:p>
          </p:txBody>
        </p:sp>
      </p:grpSp>
      <p:sp>
        <p:nvSpPr>
          <p:cNvPr id="58" name="Rettangolo con angoli arrotondati 47">
            <a:hlinkClick r:id="rId6"/>
            <a:extLst>
              <a:ext uri="{FF2B5EF4-FFF2-40B4-BE49-F238E27FC236}">
                <a16:creationId xmlns:a16="http://schemas.microsoft.com/office/drawing/2014/main" id="{75E232C7-2BB4-4E0C-A07F-1B4A6A27AFEE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79" y="5692472"/>
            <a:ext cx="446402" cy="446402"/>
          </a:xfrm>
          <a:prstGeom prst="rect">
            <a:avLst/>
          </a:prstGeom>
        </p:spPr>
      </p:pic>
      <p:sp>
        <p:nvSpPr>
          <p:cNvPr id="41" name="CasellaDiTesto 40"/>
          <p:cNvSpPr txBox="1"/>
          <p:nvPr/>
        </p:nvSpPr>
        <p:spPr>
          <a:xfrm>
            <a:off x="8313618" y="5784868"/>
            <a:ext cx="643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821B4C"/>
                </a:solidFill>
              </a:rPr>
              <a:t>PNRR</a:t>
            </a:r>
            <a:endParaRPr lang="it-IT" sz="1100" b="1" dirty="0">
              <a:solidFill>
                <a:srgbClr val="821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44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35502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06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Contratti Grandi – Nord, valore AS &gt;= Euro 5.000.000. Regioni: Piemonte, Valle d’Aosta, Liguria, Emilia Romagna, Lombardia, Trentino Alto Adige, Veneto, Friuli Venezia Giulia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27/07/2020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31/12/2022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Capgemini Italia S.p.A., Fincons S.p.A., T Bridge S.p.A., Progesi S.p.A., Indra Italia S.p.A.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Consorzio Reply Public Sector , Almaviva - The Italian Innovation Company S.p.A., Business Integration Partners S.p.A.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Accenture S.p.A., Pricewatherhousecoopers Public Sector S.r.l., Gpi S.p.A., Accenture Technology Solutions S.r.l.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Leonardo S.p.A., Dedalus Italia S.p.A., Ntt Data Italia S.p.A. Con Socio Unico, Deloitte Consulting S.r.l.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Contratti Grandi – Centro Sud, valore AS &gt;= Euro 5.000.000. Regioni: Toscana, Marche, Umbria, Molise, Lazio, Sardegna, Abruzzo, Puglia, Campania, Basilicata, Calabria, Sicilia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497937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15/06/2021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497937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08/07/2021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Capgemini Italia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Fincons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T Bridge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Progesi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Indra Italia S.p.A.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Almaviva – The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Italian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Innovation Company S.p.A., Consorzio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Reply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Public Sector, Business Integration Partners S.p.A.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Accenture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Pricewatherhousecoopers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Public Sector S.r.l.,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Gpi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Accenture Technology Solutions S.r.l.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Leonardo S.p.A., Dedalus Italia S.p.A., Ntt Data Italia S.p.A. Con Socio Unico, Deloitte Consulting S.r.l.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528691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7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2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43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4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5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6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7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8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D2085F2-A08B-413D-BE4F-EEAAC2E788B3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6" name="Picture 14" descr="Anteprima immagine">
            <a:extLst>
              <a:ext uri="{FF2B5EF4-FFF2-40B4-BE49-F238E27FC236}">
                <a16:creationId xmlns:a16="http://schemas.microsoft.com/office/drawing/2014/main" id="{7F89D606-1CB6-49E1-9501-18B18717F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03FDB1B-1C0D-490D-A99E-11BDCD789D28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9" name="Picture 8" descr="Anteprima immagine">
            <a:extLst>
              <a:ext uri="{FF2B5EF4-FFF2-40B4-BE49-F238E27FC236}">
                <a16:creationId xmlns:a16="http://schemas.microsoft.com/office/drawing/2014/main" id="{220CDBD6-4D5D-462D-971A-0DC9CE1A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20AAA0B0-D8D9-471B-8737-5F088C7185CB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0ED92B25-CD76-4086-8584-F66872B8C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A11779B4-E8DC-4170-AC02-8E01E2B38B08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10" descr="Anteprima immagine">
            <a:extLst>
              <a:ext uri="{FF2B5EF4-FFF2-40B4-BE49-F238E27FC236}">
                <a16:creationId xmlns:a16="http://schemas.microsoft.com/office/drawing/2014/main" id="{897AEA99-D74E-49B9-9E4B-11BABAE11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6E0BDF08-4A3A-42E5-881B-36C99711BF8F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18" descr="Anteprima immagine">
            <a:extLst>
              <a:ext uri="{FF2B5EF4-FFF2-40B4-BE49-F238E27FC236}">
                <a16:creationId xmlns:a16="http://schemas.microsoft.com/office/drawing/2014/main" id="{E1A56ABB-0EA2-4A5A-8F3B-63C78DFD3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0715488A-80D0-4556-A2C1-B4CCE0DCA109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12" descr="Anteprima immagine">
            <a:extLst>
              <a:ext uri="{FF2B5EF4-FFF2-40B4-BE49-F238E27FC236}">
                <a16:creationId xmlns:a16="http://schemas.microsoft.com/office/drawing/2014/main" id="{65DDF7AA-37FF-4C95-B853-04556934F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D2B5A937-BA02-46FE-BC50-29CE560291DE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6" descr="Anteprima immagine">
            <a:extLst>
              <a:ext uri="{FF2B5EF4-FFF2-40B4-BE49-F238E27FC236}">
                <a16:creationId xmlns:a16="http://schemas.microsoft.com/office/drawing/2014/main" id="{0F2D8156-9C6F-408E-8CC0-A9EC73ABC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385314A5-323A-4579-AFD3-6C92875D3BED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4" name="Picture 12" descr="Anteprima immagine">
            <a:extLst>
              <a:ext uri="{FF2B5EF4-FFF2-40B4-BE49-F238E27FC236}">
                <a16:creationId xmlns:a16="http://schemas.microsoft.com/office/drawing/2014/main" id="{65DDF7AA-37FF-4C95-B853-04556934F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896" y="4238079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Anteprima immagine">
            <a:extLst>
              <a:ext uri="{FF2B5EF4-FFF2-40B4-BE49-F238E27FC236}">
                <a16:creationId xmlns:a16="http://schemas.microsoft.com/office/drawing/2014/main" id="{65DDF7AA-37FF-4C95-B853-04556934F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19" y="2556399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50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1"/>
          <a:ext cx="9830794" cy="451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872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Contratti Piccoli e Medi – Nord1, valore AS &lt; Euro 5.000.000. Regioni: Piemonte, Valle d’Aosta, Liguria, Emilia Romagna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22/09/2020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31/12/2022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Present S.p.A. - Ads Automated Data Systems S.p.A. - Data Processing S.p.A.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Telecom Italia S.p.A. / Intersistemi Italia S.p.A. / Ised S.p.A. / Scs Azioninnova S.p.A. / Nike Web Consulting S.r.l. / Telesio Sistemi S.r.l.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Reply S.p.A., Bip Services S.r.l., I.S.C. Information Sharing Company S.r.l., Almawave S.r.l.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Municipia S.p.A., Datamanagement Italia S.p.A., Inmatica S.p.A., Etna Hitech Societa’ </a:t>
                      </a:r>
                      <a:r>
                        <a:rPr lang="pt-BR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Consortile Per </a:t>
                      </a: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Azioni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Aizoon Consulting S.r.l., Bv Tech S.p.A., Consis Soc. Cons. Ar. L., Consorzio Econocom Italia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81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Contratti Piccoli e Medi – Nord2, valore AS &lt; Euro 5.000.000.Regioni: Lombardia, Trentino Alto Adige, Veneto, Friuli Venezia Giulia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497937" rtl="0" eaLnBrk="1" latinLnBrk="0" hangingPunct="1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28/09/2020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497937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31/12/2022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Present S.p.A. -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Ads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Automated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Data Systems S.p.A. - Data Processing S.p.A.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Telecom Italia S.p.A. /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Intersistemi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 /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Ised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 /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Scs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Azioninnova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 / Nike Web Consulting S.r.l. / Telesio Sistemi S.r.l.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Links-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smc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netservice-ifm-bcs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Reply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Bip Services S.r.l., I.S.C. Information Sharing Company S.r.l.,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Almawave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Aizoon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Consulting S.r.l.,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Bv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Tech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Consis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Cons. Ar. L., Consorzio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Econocom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Municipia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Datamanagement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Inmatica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Etna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Hitech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Societa’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Consortile Per 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Azioni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528691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7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2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43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4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5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6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7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8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C16B7D2-A909-4960-8F4A-8CCAABB4D65D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6" name="Picture 14" descr="Anteprima immagine">
            <a:extLst>
              <a:ext uri="{FF2B5EF4-FFF2-40B4-BE49-F238E27FC236}">
                <a16:creationId xmlns:a16="http://schemas.microsoft.com/office/drawing/2014/main" id="{5CAA6F57-DCB4-46E6-9117-B1FCB3D80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9A6D86D-4464-459A-BD98-5DFF9B85BC31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9" name="Picture 8" descr="Anteprima immagine">
            <a:extLst>
              <a:ext uri="{FF2B5EF4-FFF2-40B4-BE49-F238E27FC236}">
                <a16:creationId xmlns:a16="http://schemas.microsoft.com/office/drawing/2014/main" id="{0DE0346F-D45D-4F2D-8202-A9917ED16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F94A3F0A-1506-460E-8D3C-45E6A689AACB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33AADD2A-C5CB-4E7E-BF54-6C47479B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5FB58DC-C25C-4F53-B01C-D6400D635CA0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10" descr="Anteprima immagine">
            <a:extLst>
              <a:ext uri="{FF2B5EF4-FFF2-40B4-BE49-F238E27FC236}">
                <a16:creationId xmlns:a16="http://schemas.microsoft.com/office/drawing/2014/main" id="{CAF3A11B-E3F0-453C-861C-8272CCF2B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641DCAAE-C034-4A3C-8FA2-F70317A8EA1B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18" descr="Anteprima immagine">
            <a:extLst>
              <a:ext uri="{FF2B5EF4-FFF2-40B4-BE49-F238E27FC236}">
                <a16:creationId xmlns:a16="http://schemas.microsoft.com/office/drawing/2014/main" id="{06C0D22F-AC32-4573-93E3-AEB7DB843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23171EE5-D150-4596-96C6-0F9E81F00D73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12" descr="Anteprima immagine">
            <a:extLst>
              <a:ext uri="{FF2B5EF4-FFF2-40B4-BE49-F238E27FC236}">
                <a16:creationId xmlns:a16="http://schemas.microsoft.com/office/drawing/2014/main" id="{B6647B33-1BA1-442D-8F6A-2A0334871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CB79B717-511C-4284-B07D-051A32C8BF40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6" descr="Anteprima immagine">
            <a:extLst>
              <a:ext uri="{FF2B5EF4-FFF2-40B4-BE49-F238E27FC236}">
                <a16:creationId xmlns:a16="http://schemas.microsoft.com/office/drawing/2014/main" id="{BCFE5C36-8503-4334-BF00-424B0828A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035A49D8-0808-45A9-9108-017408CB485E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4" name="Picture 12" descr="Anteprima immagine">
            <a:extLst>
              <a:ext uri="{FF2B5EF4-FFF2-40B4-BE49-F238E27FC236}">
                <a16:creationId xmlns:a16="http://schemas.microsoft.com/office/drawing/2014/main" id="{B6647B33-1BA1-442D-8F6A-2A0334871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97" y="2772519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 descr="Anteprima immagine">
            <a:extLst>
              <a:ext uri="{FF2B5EF4-FFF2-40B4-BE49-F238E27FC236}">
                <a16:creationId xmlns:a16="http://schemas.microsoft.com/office/drawing/2014/main" id="{B6647B33-1BA1-442D-8F6A-2A0334871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620" y="4932759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41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46474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271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Contratti Piccoli e Medi – Centro1, valore AS &lt; Euro 5.000.000. Regioni: Toscana, Marche, Umbria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30/09/2020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31/12/2022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Present S.p.A. - Ads Automated Data Systems S.p.A. - Data Processing S.p.A.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Telecom Italia S.p.A. / Intersistemi Italia S.p.A. / Ised S.p.A. / Scs Azioninnova S.p.A. / Nike Web Consulting S.r.l. / Telesio Sistemi S.r.l.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Var Group S.p.A., Eurolink S.r.l., Technis Blu S.r.l.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Municipia S.p.A., Datamanagement Italia S.p.A., Inmatica S.p.A., Etna Hitech Societa’ </a:t>
                      </a:r>
                      <a:r>
                        <a:rPr lang="pt-BR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Consortile Per </a:t>
                      </a: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Azioni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Aizoon Consulting S.r.l., Bv Tech S.p.A., Consis Soc. Cons. Ar. L., Consorzio Econocom Italia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17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Contratti Piccoli e Medi – Centro2, valore AS &lt; Euro 5.000.000. Regioni: Lazio, Sardegna, Abruzzo, Molise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15/07/2020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31/12/2023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Telecom Italia S.p.A. /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Intersistemi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 /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Ised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 /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Scs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Azioninnova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 / Nike Web Consulting S.r.l. / Telesio Sistemi S.r.l.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Infordata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Var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Group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Eurolink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Technis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Blu S.r.l.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Reply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Bip Services S.r.l., I.S.C. Information Sharing Company S.r.l.,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Almawave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Present S.p.A. - Maggioli S.p.A. -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Ads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Automated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Data Systems S.p.A. - Data Processing S.p.A.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Municipia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Datamanagement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Inmatica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Etna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Hitech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Societa’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Consortile Per 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Azioni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Aizoon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Consulting S.r.l.,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Bv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Tech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Consis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Cons. Ar. L., Consorzio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Econocom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528691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7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2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43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4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5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6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7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8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2FE7B5D8-D69E-4A80-9F83-B78073EA77E3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7" name="Picture 14" descr="Anteprima immagine">
            <a:extLst>
              <a:ext uri="{FF2B5EF4-FFF2-40B4-BE49-F238E27FC236}">
                <a16:creationId xmlns:a16="http://schemas.microsoft.com/office/drawing/2014/main" id="{4919E9D4-BE9E-4F75-B5D7-E51901980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B617494-2C5B-41E6-A289-7D964616D5A1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9" name="Picture 8" descr="Anteprima immagine">
            <a:extLst>
              <a:ext uri="{FF2B5EF4-FFF2-40B4-BE49-F238E27FC236}">
                <a16:creationId xmlns:a16="http://schemas.microsoft.com/office/drawing/2014/main" id="{437D80EE-5040-4B1B-A771-51AF3ADC9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B16260CB-ADC8-4F95-A610-1285C3E0F789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5AD78F64-0220-4E26-A8AB-704A77BDD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F70115E5-42DF-4B8B-893D-2FFF6AF7E469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10" descr="Anteprima immagine">
            <a:extLst>
              <a:ext uri="{FF2B5EF4-FFF2-40B4-BE49-F238E27FC236}">
                <a16:creationId xmlns:a16="http://schemas.microsoft.com/office/drawing/2014/main" id="{8827B178-880E-4B1E-AD34-F0FAFAE31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49C1D04-14F7-40C0-9CFD-EC04B03DED98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18" descr="Anteprima immagine">
            <a:extLst>
              <a:ext uri="{FF2B5EF4-FFF2-40B4-BE49-F238E27FC236}">
                <a16:creationId xmlns:a16="http://schemas.microsoft.com/office/drawing/2014/main" id="{29D20EF4-49EA-479A-B55F-3251F470B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7BF8D960-97B2-4E05-B603-02FB922FC0ED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12" descr="Anteprima immagine">
            <a:extLst>
              <a:ext uri="{FF2B5EF4-FFF2-40B4-BE49-F238E27FC236}">
                <a16:creationId xmlns:a16="http://schemas.microsoft.com/office/drawing/2014/main" id="{8C2C24BF-542D-4CF6-96F8-D9DCEE5F8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65348B7F-EE75-4ECD-9F85-503A17850784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6" descr="Anteprima immagine">
            <a:extLst>
              <a:ext uri="{FF2B5EF4-FFF2-40B4-BE49-F238E27FC236}">
                <a16:creationId xmlns:a16="http://schemas.microsoft.com/office/drawing/2014/main" id="{E49A5DD0-83C0-4EF7-AD6B-55CC37F97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121EA15-FD7A-4BFE-805C-423961651CC8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26" y="493163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Anteprima immagine">
            <a:extLst>
              <a:ext uri="{FF2B5EF4-FFF2-40B4-BE49-F238E27FC236}">
                <a16:creationId xmlns:a16="http://schemas.microsoft.com/office/drawing/2014/main" id="{8C2C24BF-542D-4CF6-96F8-D9DCEE5F8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53" y="2772519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539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Servizi applicativi 2 (5/5)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21789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707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693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Contratti Piccoli e Medi Sud, valore AS &lt; Euro 5.000.000. Regioni: Puglia, Campania, Basilicata, Calabria, Sicilia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05/10/2020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31/12/2022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Present S.p.A. - Ads Automated Data Systems S.p.A. - Data Processing S.p.A.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Telecom Italia Spa / Intersistemi Italia S.p.A. / Ised S.p.A. / Scs Azioninnova S.p.A. / Nike Web Consulting S.r.l. / Telesio Sistemi S.r.l.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Links-smc-netservice-ifm-bcs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Municipia S.p.A., Datamanagement Italia S.p.A., Inmatica S.p.A., Etna Hitech Societa’ </a:t>
                      </a:r>
                      <a:r>
                        <a:rPr lang="pt-BR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Consortile Per </a:t>
                      </a: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Azioni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Aizoon Consulting S.r.l., Bv Tech S.p.A., Consis Soc. Cons. Ar. L., Consorzio Econocom Italia</a:t>
                      </a:r>
                    </a:p>
                    <a:p>
                      <a:pPr marL="92075" marR="0" lvl="0" indent="-92075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CHORUS-NET Argonet Iasi Publisys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7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1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49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5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6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76CD15E-E9F9-4941-8507-513AD4CBFB00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7" name="Picture 14" descr="Anteprima immagine">
            <a:extLst>
              <a:ext uri="{FF2B5EF4-FFF2-40B4-BE49-F238E27FC236}">
                <a16:creationId xmlns:a16="http://schemas.microsoft.com/office/drawing/2014/main" id="{C8165039-86D0-4E4F-8ADB-DF6AAA8AD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03C7033-0F25-4380-B711-6F4BD7EA160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9" name="Picture 8" descr="Anteprima immagine">
            <a:extLst>
              <a:ext uri="{FF2B5EF4-FFF2-40B4-BE49-F238E27FC236}">
                <a16:creationId xmlns:a16="http://schemas.microsoft.com/office/drawing/2014/main" id="{F62369E1-5E1C-4EB8-8F22-B8F19711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A7298986-69A9-4B00-857C-44DF98570B72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2" name="Picture 4">
            <a:extLst>
              <a:ext uri="{FF2B5EF4-FFF2-40B4-BE49-F238E27FC236}">
                <a16:creationId xmlns:a16="http://schemas.microsoft.com/office/drawing/2014/main" id="{CA11DE80-FB7D-45F9-A122-C2A58E7C4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A2C768AA-65D5-433F-858A-B89D10629EAF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7" name="Picture 10" descr="Anteprima immagine">
            <a:extLst>
              <a:ext uri="{FF2B5EF4-FFF2-40B4-BE49-F238E27FC236}">
                <a16:creationId xmlns:a16="http://schemas.microsoft.com/office/drawing/2014/main" id="{005C7025-3355-4334-9F89-BDDB6492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148CE114-E5BE-4A88-9A02-CABA541FCE9F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18" descr="Anteprima immagine">
            <a:extLst>
              <a:ext uri="{FF2B5EF4-FFF2-40B4-BE49-F238E27FC236}">
                <a16:creationId xmlns:a16="http://schemas.microsoft.com/office/drawing/2014/main" id="{F96FBFDF-B012-4DFB-A0FC-B87040EF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F4D9C2A4-085B-442C-8C5A-81AC5A2920F2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2" descr="Anteprima immagine">
            <a:extLst>
              <a:ext uri="{FF2B5EF4-FFF2-40B4-BE49-F238E27FC236}">
                <a16:creationId xmlns:a16="http://schemas.microsoft.com/office/drawing/2014/main" id="{7E3F6BEB-60EB-4ACA-B1E8-F0C6F0C19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DCAD039C-C200-4D30-87DB-9217DE99DC52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3" name="Picture 16" descr="Anteprima immagine">
            <a:extLst>
              <a:ext uri="{FF2B5EF4-FFF2-40B4-BE49-F238E27FC236}">
                <a16:creationId xmlns:a16="http://schemas.microsoft.com/office/drawing/2014/main" id="{C9DF0A4E-38A6-470B-B55F-037C9B2A6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A65CC207-B656-481D-871F-3C4E35388179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4" name="Picture 12" descr="Anteprima immagine">
            <a:extLst>
              <a:ext uri="{FF2B5EF4-FFF2-40B4-BE49-F238E27FC236}">
                <a16:creationId xmlns:a16="http://schemas.microsoft.com/office/drawing/2014/main" id="{8C2C24BF-542D-4CF6-96F8-D9DCEE5F8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512" y="2736535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71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 Applicativi di </a:t>
            </a:r>
            <a:r>
              <a:rPr lang="it-IT" dirty="0" smtClean="0"/>
              <a:t>Data management </a:t>
            </a:r>
            <a:r>
              <a:rPr lang="it-IT" dirty="0"/>
              <a:t>e servizi di </a:t>
            </a:r>
            <a:r>
              <a:rPr lang="it-IT" dirty="0" smtClean="0"/>
              <a:t>PMO (</a:t>
            </a:r>
            <a:r>
              <a:rPr lang="it-IT" dirty="0"/>
              <a:t>1/2)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1980431"/>
            <a:ext cx="39850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previsti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Area “Data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Warehouse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e Business Intelligence”:</a:t>
            </a:r>
          </a:p>
          <a:p>
            <a:pPr marL="783687" lvl="1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Sviluppo/MEV 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software ad hoc</a:t>
            </a:r>
          </a:p>
          <a:p>
            <a:pPr marL="783687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Parametrizzazione e Personalizzazione di soluzioni commerciali</a:t>
            </a:r>
          </a:p>
          <a:p>
            <a:pPr marL="783687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Manutenzione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adeguativa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783687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Manutenzione correttiva</a:t>
            </a:r>
          </a:p>
          <a:p>
            <a:pPr marL="783687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Gestione applicativa e Basi dati</a:t>
            </a:r>
          </a:p>
          <a:p>
            <a:pPr marL="783687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Supporto 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specialistico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Area Big Data/Analytics:</a:t>
            </a:r>
          </a:p>
          <a:p>
            <a:pPr marL="783687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Valutazione e Analisi dei dati</a:t>
            </a:r>
          </a:p>
          <a:p>
            <a:pPr marL="783687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Acquisizione Dati</a:t>
            </a:r>
          </a:p>
          <a:p>
            <a:pPr marL="783687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Realizzazione del modello di analisi</a:t>
            </a:r>
          </a:p>
          <a:p>
            <a:pPr marL="783687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Conduzione della soluzione di 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analisi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Applicativi di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management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servizi di PMO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02FE96A-5271-44AA-B1DE-BE3A1EE4096C}"/>
              </a:ext>
            </a:extLst>
          </p:cNvPr>
          <p:cNvGrpSpPr/>
          <p:nvPr/>
        </p:nvGrpSpPr>
        <p:grpSpPr>
          <a:xfrm>
            <a:off x="7722964" y="3081600"/>
            <a:ext cx="2529216" cy="1982316"/>
            <a:chOff x="7722964" y="2734419"/>
            <a:chExt cx="2529216" cy="1982316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40445" y="3883951"/>
              <a:ext cx="31583" cy="26296"/>
              <a:chOff x="3154355" y="5616237"/>
              <a:chExt cx="235225" cy="195849"/>
            </a:xfrm>
          </p:grpSpPr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7312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6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92207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 smtClean="0">
                  <a:solidFill>
                    <a:srgbClr val="404040"/>
                  </a:solidFill>
                </a:rPr>
                <a:t>Attiva dal 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14/03/2022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62737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dell’Accordo quadro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 mesi + 12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734419"/>
              <a:ext cx="198523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Informatica, Elettronica, Telecomunicazioni e macchine per l'ufficio</a:t>
              </a:r>
            </a:p>
          </p:txBody>
        </p:sp>
        <p:pic>
          <p:nvPicPr>
            <p:cNvPr id="40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22964" y="4999565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contratti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36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mesi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Segnaposto immagine 9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50" y="1220560"/>
            <a:ext cx="2696400" cy="1735965"/>
          </a:xfrm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476375"/>
            <a:ext cx="7014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l’affidamento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applicativi di Data Management e servizi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PMO, così come previsto da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AgID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ai fini dell’attuazione del Piano Triennale per l’informatica nella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1" name="Rettangolo con angoli arrotondati 47">
            <a:hlinkClick r:id="rId7"/>
            <a:extLst>
              <a:ext uri="{FF2B5EF4-FFF2-40B4-BE49-F238E27FC236}">
                <a16:creationId xmlns:a16="http://schemas.microsoft.com/office/drawing/2014/main" id="{DF131A06-D23A-4B0C-8697-29B36FD21C2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6012879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acquisto</a:t>
            </a:r>
          </a:p>
          <a:p>
            <a:pPr>
              <a:spcAft>
                <a:spcPts val="450"/>
              </a:spcAft>
            </a:pP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678254" y="4111221"/>
            <a:ext cx="188236" cy="200846"/>
            <a:chOff x="3060700" y="4723156"/>
            <a:chExt cx="1401951" cy="1495873"/>
          </a:xfrm>
        </p:grpSpPr>
        <p:sp>
          <p:nvSpPr>
            <p:cNvPr id="31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35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9974308" y="4098908"/>
            <a:ext cx="188223" cy="199541"/>
            <a:chOff x="9654363" y="2195816"/>
            <a:chExt cx="188223" cy="199541"/>
          </a:xfrm>
          <a:noFill/>
        </p:grpSpPr>
        <p:sp>
          <p:nvSpPr>
            <p:cNvPr id="36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4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5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7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603883" y="6597168"/>
            <a:ext cx="2648297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 smtClean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8"/>
              </a:rPr>
              <a:t>Scheda riassuntiva Ordine diretto</a:t>
            </a:r>
            <a:endParaRPr lang="it-IT" sz="1200" dirty="0" smtClean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9"/>
              </a:rPr>
              <a:t>Scheda riassuntiva </a:t>
            </a: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9"/>
              </a:rPr>
              <a:t>Appalto specifico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311202" y="2289617"/>
            <a:ext cx="32926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Area 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Open Data: </a:t>
            </a:r>
          </a:p>
          <a:p>
            <a:pPr marL="783687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Analisi dei dati</a:t>
            </a:r>
          </a:p>
          <a:p>
            <a:pPr marL="783687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Produzione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dataset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(di livello 3, 4 e 5)</a:t>
            </a:r>
          </a:p>
          <a:p>
            <a:pPr marL="783687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Pubblicazione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dataset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783687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Aggiornamento e conservazione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dataset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Area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Artificial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Intelligence/Machine Learning:</a:t>
            </a:r>
          </a:p>
          <a:p>
            <a:pPr marL="783687" lvl="1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Supporto 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specialistico</a:t>
            </a:r>
            <a:endParaRPr lang="it-IT" dirty="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5224722"/>
            <a:ext cx="6798085" cy="172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modulari, acquistabili in funzione della complessità degli obiettivi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della P.A.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configurabili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attraverso ordini o rilanci competitivi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Flessibilità degli strumenti di affidamento dei servizi per adattarli agli obiettivi di trasformazione digitale e innovazione tecnologica della PA, nonché alle caratteristiche dimensionali ed organizzative delle PA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Presenza di una pluralità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imprese che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offrono servizi arricchiti qualitativamente da proposte integrative di rilievo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932759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" name="Immagin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06" y="5621021"/>
            <a:ext cx="446402" cy="446402"/>
          </a:xfrm>
          <a:prstGeom prst="rect">
            <a:avLst/>
          </a:prstGeom>
        </p:spPr>
      </p:pic>
      <p:sp>
        <p:nvSpPr>
          <p:cNvPr id="52" name="CasellaDiTesto 51"/>
          <p:cNvSpPr txBox="1"/>
          <p:nvPr/>
        </p:nvSpPr>
        <p:spPr>
          <a:xfrm>
            <a:off x="8297145" y="5713417"/>
            <a:ext cx="643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821B4C"/>
                </a:solidFill>
              </a:rPr>
              <a:t>PNRR</a:t>
            </a:r>
            <a:endParaRPr lang="it-IT" sz="1100" b="1" dirty="0">
              <a:solidFill>
                <a:srgbClr val="821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78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6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19D4CB2-6D43-42D0-A87F-A96214A6C320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3A428CF8-84DF-4BBD-9649-7F1F5670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FE94745-0733-442E-8122-8D40BE989C9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8" descr="Anteprima immagine">
            <a:extLst>
              <a:ext uri="{FF2B5EF4-FFF2-40B4-BE49-F238E27FC236}">
                <a16:creationId xmlns:a16="http://schemas.microsoft.com/office/drawing/2014/main" id="{CCCBAED4-A844-46D7-B90E-7389CE41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2C4A3B0-AA5F-4805-9B6B-AC93BF4C4814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1DE690F-CF21-46B9-AF63-A4A1139BE9A1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0" descr="Anteprima immagine">
            <a:extLst>
              <a:ext uri="{FF2B5EF4-FFF2-40B4-BE49-F238E27FC236}">
                <a16:creationId xmlns:a16="http://schemas.microsoft.com/office/drawing/2014/main" id="{9F9BFA9D-E8EF-4B0C-9154-A4ECA626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A507440-7ACC-4735-89CF-150A7DBB00D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8" descr="Anteprima immagine">
            <a:extLst>
              <a:ext uri="{FF2B5EF4-FFF2-40B4-BE49-F238E27FC236}">
                <a16:creationId xmlns:a16="http://schemas.microsoft.com/office/drawing/2014/main" id="{CC7295A7-25B1-4A70-9537-94387D6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B12CB21-DA04-4AB1-A2CA-E6F9075F7C06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A50CA18-6936-4779-80D6-0DFC0BDF4116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6" descr="Anteprima immagine">
            <a:extLst>
              <a:ext uri="{FF2B5EF4-FFF2-40B4-BE49-F238E27FC236}">
                <a16:creationId xmlns:a16="http://schemas.microsoft.com/office/drawing/2014/main" id="{0A56B7F7-80C9-4EB4-BAB6-FAF1D1CD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9DE9849-BAFD-4B14-B70C-48DA6DA74611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746300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404040"/>
                </a:solidFill>
                <a:latin typeface="+mn-lt"/>
              </a:rPr>
              <a:t>MERCEOLOGICI / GEOGRAFICI</a:t>
            </a:r>
            <a:endParaRPr lang="it-IT" sz="1000" b="1" dirty="0"/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66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69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467253" y="1171266"/>
            <a:ext cx="188223" cy="199541"/>
            <a:chOff x="9654363" y="2195816"/>
            <a:chExt cx="188223" cy="199541"/>
          </a:xfrm>
          <a:noFill/>
        </p:grpSpPr>
        <p:sp>
          <p:nvSpPr>
            <p:cNvPr id="73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4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5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6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7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8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9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0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 Applicativi di </a:t>
            </a:r>
            <a:r>
              <a:rPr lang="it-IT" dirty="0" smtClean="0"/>
              <a:t>Data management </a:t>
            </a:r>
            <a:r>
              <a:rPr lang="it-IT" dirty="0"/>
              <a:t>e servizi di </a:t>
            </a:r>
            <a:r>
              <a:rPr lang="it-IT" dirty="0" smtClean="0"/>
              <a:t>PMO (</a:t>
            </a:r>
            <a:r>
              <a:rPr lang="it-IT" dirty="0"/>
              <a:t>2/2)</a:t>
            </a:r>
          </a:p>
        </p:txBody>
      </p:sp>
      <p:pic>
        <p:nvPicPr>
          <p:cNvPr id="72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29" y="562743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29" y="60128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91" y="3420591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91" y="4536735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91" y="2340296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91" y="5238014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3" name="Tabella 62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4699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06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Servizi applicativi di Data Management per le PAC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</a:rPr>
                        <a:t>14/03/2022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13/09/2022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Capgemini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Almaviva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- The Italian Innovation Company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Engineering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Ingegneria Informatica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Enterprise Services Italia S.r.l.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IBM Italia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NTT Data Italia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applicativi di Data Management per le PAL Nord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it-IT" sz="1000" b="0" i="0" u="none" strike="noStrike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13/04/2022</a:t>
                      </a:r>
                      <a:endParaRPr lang="it-IT" sz="1000" b="0" i="0" u="none" strike="noStrike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16/05/2022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Capgemini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Almaviva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- The Italian Innovation Company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Engineering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Ingegneria Informatica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Consorzio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Reply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Public Sector</a:t>
                      </a:r>
                    </a:p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Enterprise Services Italia S.r.l.</a:t>
                      </a:r>
                    </a:p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NTT Data Italia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325141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applicativi di Data Management per le PAL Centro/Sud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13/04/2022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21/09/2022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Capgemini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Almaviva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- The Italian Innovation Company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Engineering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Ingegneria Informatica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Leonardo S.p.A.</a:t>
                      </a:r>
                    </a:p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Enterprise Services Italia S.r.l.</a:t>
                      </a:r>
                    </a:p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NTT Data Italia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838467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t-IT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Servizi professionali di supporto al PMO e </a:t>
                      </a:r>
                      <a:r>
                        <a:rPr kumimoji="0" lang="it-IT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Demand</a:t>
                      </a:r>
                      <a:r>
                        <a:rPr kumimoji="0" lang="it-IT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per le PAC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14/03/2022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17/04/2023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Intellera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Consulting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218508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Servizi professionali di supporto al PMO e </a:t>
                      </a:r>
                      <a:r>
                        <a:rPr kumimoji="0" lang="it-IT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Demand</a:t>
                      </a:r>
                      <a:r>
                        <a:rPr kumimoji="0" lang="it-IT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per le PAL</a:t>
                      </a:r>
                      <a:endParaRPr kumimoji="0" lang="it-IT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13/04/2022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12/10/2023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Business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Changers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97011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Servizi professionali di supporto al PMO e </a:t>
                      </a:r>
                      <a:r>
                        <a:rPr kumimoji="0" lang="it-IT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Demand</a:t>
                      </a:r>
                      <a:r>
                        <a:rPr kumimoji="0" lang="it-IT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per le PAL Centro/Sud</a:t>
                      </a:r>
                      <a:endParaRPr kumimoji="0" lang="it-IT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13/04/2022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12/10/2023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Business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Changers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75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364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 applicativi e accessori in ottica </a:t>
            </a:r>
            <a:r>
              <a:rPr lang="it-IT" dirty="0" err="1"/>
              <a:t>cloud</a:t>
            </a:r>
            <a:r>
              <a:rPr lang="it-IT" dirty="0"/>
              <a:t> e PMO 2 </a:t>
            </a:r>
            <a:r>
              <a:rPr lang="it-IT" dirty="0" smtClean="0"/>
              <a:t>– PAC (1/2</a:t>
            </a:r>
            <a:r>
              <a:rPr lang="it-IT" dirty="0"/>
              <a:t>)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270056" y="1965151"/>
            <a:ext cx="6889271" cy="4850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Cosa acquisti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realizzativi: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Sviluppo e Manutenzione Evolutiva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Migrazione Applicativa al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Cloud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Configurazione e/o Personalizzazione di Software di terze parti, open source 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riuso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Sviluppo e Evoluzione software in co-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working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 l’Amministrazione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manutenzione: 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Manutenzione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Adeguativa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Manutenzione Correttiva di “software pregresso e non in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garanzia”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Manutenzione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Adeguativa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Manutenzione Correttiva di “software pregresso e non in garanzia” (configurazione di entrambi i precedenti servizi in modo unitario)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Supporto Tecnico-Specialistico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ICT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Gestione del Portafoglio Applicativo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Accessori: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Gestione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Operativa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Supporto alla Gestione dell’Identità e dell’Accesso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Utente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Acquisizione e Classificazione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Dati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E-learning ed assistenza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virtuale</a:t>
            </a:r>
            <a:b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Contact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Center e Help Desk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applicativi e accessori in ottica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cloud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PMO 2 - PAC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02FE96A-5271-44AA-B1DE-BE3A1EE4096C}"/>
              </a:ext>
            </a:extLst>
          </p:cNvPr>
          <p:cNvGrpSpPr/>
          <p:nvPr/>
        </p:nvGrpSpPr>
        <p:grpSpPr>
          <a:xfrm>
            <a:off x="7722964" y="3081600"/>
            <a:ext cx="2529216" cy="1847768"/>
            <a:chOff x="7722964" y="2734419"/>
            <a:chExt cx="2529216" cy="1847768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40445" y="3883951"/>
              <a:ext cx="31583" cy="26296"/>
              <a:chOff x="3154355" y="5616237"/>
              <a:chExt cx="235225" cy="195849"/>
            </a:xfrm>
          </p:grpSpPr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7312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2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92207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 smtClean="0">
                  <a:solidFill>
                    <a:srgbClr val="404040"/>
                  </a:solidFill>
                </a:rPr>
                <a:t>Attiva dal 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21/12/2022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028189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dell’Accordo quadro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mesi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734419"/>
              <a:ext cx="198523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>
                  <a:solidFill>
                    <a:srgbClr val="313840"/>
                  </a:solidFill>
                  <a:latin typeface="+mj-lt"/>
                </a:rPr>
                <a:t>Informatica, Elettronica, Telecomunicazioni e macchine per l'ufficio</a:t>
              </a:r>
            </a:p>
          </p:txBody>
        </p:sp>
        <p:pic>
          <p:nvPicPr>
            <p:cNvPr id="40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22964" y="4858925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contratti</a:t>
            </a:r>
          </a:p>
          <a:p>
            <a:pPr>
              <a:spcAft>
                <a:spcPts val="45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280850" y="1411625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l’affidamento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applicativi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ottica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Cloud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Demand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PMO per le Pubbliche Amministrazioni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Centrali.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1" name="Rettangolo con angoli arrotondati 47">
            <a:hlinkClick r:id="rId3"/>
            <a:extLst>
              <a:ext uri="{FF2B5EF4-FFF2-40B4-BE49-F238E27FC236}">
                <a16:creationId xmlns:a16="http://schemas.microsoft.com/office/drawing/2014/main" id="{DF131A06-D23A-4B0C-8697-29B36FD21C2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bg1"/>
                </a:solidFill>
              </a:rPr>
              <a:t>ACCORDI QUADRO</a:t>
            </a:r>
            <a:endParaRPr lang="it-IT" sz="1000" b="1">
              <a:highlight>
                <a:srgbClr val="956B9C"/>
              </a:highlight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381144"/>
            <a:ext cx="2376264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4"/>
              </a:rPr>
              <a:t>Scheda riassuntiva </a:t>
            </a: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4"/>
              </a:rPr>
              <a:t>Lotto 1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5"/>
              </a:rPr>
              <a:t>Scheda riassuntiva </a:t>
            </a: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5"/>
              </a:rPr>
              <a:t>Lotto 2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5879007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acquisto</a:t>
            </a:r>
          </a:p>
          <a:p>
            <a:pPr>
              <a:spcAft>
                <a:spcPts val="450"/>
              </a:spcAft>
            </a:pP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725878" y="4130271"/>
            <a:ext cx="188236" cy="200846"/>
            <a:chOff x="3060700" y="4723156"/>
            <a:chExt cx="1401951" cy="1495873"/>
          </a:xfrm>
        </p:grpSpPr>
        <p:sp>
          <p:nvSpPr>
            <p:cNvPr id="31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5" name="Segnaposto immagine 4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50" y="1206486"/>
            <a:ext cx="2700000" cy="1764113"/>
          </a:xfr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23" y="5399773"/>
            <a:ext cx="446402" cy="446402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8302762" y="5492169"/>
            <a:ext cx="643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821B4C"/>
                </a:solidFill>
              </a:rPr>
              <a:t>PNRR</a:t>
            </a:r>
            <a:endParaRPr lang="it-IT" sz="1100" b="1" dirty="0">
              <a:solidFill>
                <a:srgbClr val="821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66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17671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06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Servizi Applicativi in ottica </a:t>
                      </a:r>
                      <a:r>
                        <a:rPr lang="it-IT" sz="105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Cloud</a:t>
                      </a:r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 per le PAC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21/12/2022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20/12/2024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ACCENTURE S.P.A.</a:t>
                      </a:r>
                    </a:p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NTT DATA ITALIA S.P.A.</a:t>
                      </a:r>
                    </a:p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IBM ITALIA S.P.A.</a:t>
                      </a:r>
                    </a:p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ENTERPRISE SERVICES ITALIA S.R.L.</a:t>
                      </a:r>
                    </a:p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ALMAVIVA - THE ITALIAN INNOVATION COMPANY S.P.A.</a:t>
                      </a:r>
                    </a:p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CAPGEMINI ITALIA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Servizi di </a:t>
                      </a:r>
                      <a:r>
                        <a:rPr lang="it-IT" sz="105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demand</a:t>
                      </a:r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 e PMO per le PAC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16/03/2023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15/03/2025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HSPI SPA</a:t>
                      </a:r>
                      <a:b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</a:b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INTELLERA CONSULTING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325141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2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19D4CB2-6D43-42D0-A87F-A96214A6C320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3A428CF8-84DF-4BBD-9649-7F1F5670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FE94745-0733-442E-8122-8D40BE989C9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8" descr="Anteprima immagine">
            <a:extLst>
              <a:ext uri="{FF2B5EF4-FFF2-40B4-BE49-F238E27FC236}">
                <a16:creationId xmlns:a16="http://schemas.microsoft.com/office/drawing/2014/main" id="{CCCBAED4-A844-46D7-B90E-7389CE41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2C4A3B0-AA5F-4805-9B6B-AC93BF4C4814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1DE690F-CF21-46B9-AF63-A4A1139BE9A1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0" descr="Anteprima immagine">
            <a:extLst>
              <a:ext uri="{FF2B5EF4-FFF2-40B4-BE49-F238E27FC236}">
                <a16:creationId xmlns:a16="http://schemas.microsoft.com/office/drawing/2014/main" id="{9F9BFA9D-E8EF-4B0C-9154-A4ECA626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A507440-7ACC-4735-89CF-150A7DBB00D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8" descr="Anteprima immagine">
            <a:extLst>
              <a:ext uri="{FF2B5EF4-FFF2-40B4-BE49-F238E27FC236}">
                <a16:creationId xmlns:a16="http://schemas.microsoft.com/office/drawing/2014/main" id="{CC7295A7-25B1-4A70-9537-94387D6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B12CB21-DA04-4AB1-A2CA-E6F9075F7C06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A50CA18-6936-4779-80D6-0DFC0BDF4116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6" descr="Anteprima immagine">
            <a:extLst>
              <a:ext uri="{FF2B5EF4-FFF2-40B4-BE49-F238E27FC236}">
                <a16:creationId xmlns:a16="http://schemas.microsoft.com/office/drawing/2014/main" id="{0A56B7F7-80C9-4EB4-BAB6-FAF1D1CD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9DE9849-BAFD-4B14-B70C-48DA6DA74611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746300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66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6580" y="7020991"/>
            <a:ext cx="6021371" cy="401167"/>
          </a:xfrm>
        </p:spPr>
        <p:txBody>
          <a:bodyPr/>
          <a:lstStyle/>
          <a:p>
            <a:r>
              <a:rPr lang="it-IT" dirty="0"/>
              <a:t>Servizi applicativi e accessori in ottica </a:t>
            </a:r>
            <a:r>
              <a:rPr lang="it-IT" dirty="0" err="1"/>
              <a:t>cloud</a:t>
            </a:r>
            <a:r>
              <a:rPr lang="it-IT" dirty="0"/>
              <a:t> e PMO 2 </a:t>
            </a:r>
            <a:r>
              <a:rPr lang="it-IT" dirty="0" smtClean="0"/>
              <a:t>– PAC (2/2</a:t>
            </a:r>
            <a:r>
              <a:rPr lang="it-IT" dirty="0"/>
              <a:t>)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95" y="234047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95" y="306238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205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 applicativi in ottica </a:t>
            </a:r>
            <a:r>
              <a:rPr lang="it-IT" dirty="0" err="1"/>
              <a:t>cloud</a:t>
            </a:r>
            <a:r>
              <a:rPr lang="it-IT" dirty="0"/>
              <a:t> e PMO (</a:t>
            </a:r>
            <a:r>
              <a:rPr lang="it-IT" dirty="0" smtClean="0"/>
              <a:t>1/3)</a:t>
            </a:r>
            <a:endParaRPr lang="it-IT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applicativi in ottica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cloud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PMO</a:t>
            </a: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706829" y="4139796"/>
            <a:ext cx="188236" cy="200846"/>
            <a:chOff x="3060700" y="4723156"/>
            <a:chExt cx="1401951" cy="1495873"/>
          </a:xfrm>
        </p:grpSpPr>
        <p:sp>
          <p:nvSpPr>
            <p:cNvPr id="5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4BECAC2-0645-40D6-B10C-83E6B4308A7C}"/>
              </a:ext>
            </a:extLst>
          </p:cNvPr>
          <p:cNvSpPr txBox="1"/>
          <p:nvPr/>
        </p:nvSpPr>
        <p:spPr>
          <a:xfrm>
            <a:off x="9291680" y="3834493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313840"/>
                </a:solidFill>
              </a:rPr>
              <a:t>Lotti</a:t>
            </a:r>
          </a:p>
          <a:p>
            <a:pPr>
              <a:spcAft>
                <a:spcPts val="450"/>
              </a:spcAft>
            </a:pPr>
            <a:r>
              <a:rPr lang="it-IT">
                <a:solidFill>
                  <a:srgbClr val="313840"/>
                </a:solidFill>
              </a:rPr>
              <a:t>9</a:t>
            </a:r>
            <a:endParaRPr lang="it-IT" sz="120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CD4AB0F-C69A-47B0-B7B4-A9002D1AC72A}"/>
              </a:ext>
            </a:extLst>
          </p:cNvPr>
          <p:cNvSpPr txBox="1"/>
          <p:nvPr/>
        </p:nvSpPr>
        <p:spPr>
          <a:xfrm>
            <a:off x="7722964" y="3839388"/>
            <a:ext cx="1450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404040"/>
                </a:solidFill>
              </a:rPr>
              <a:t>Attiva dal </a:t>
            </a:r>
          </a:p>
          <a:p>
            <a:pPr>
              <a:spcAft>
                <a:spcPts val="450"/>
              </a:spcAft>
            </a:pPr>
            <a:r>
              <a:rPr lang="it-IT">
                <a:solidFill>
                  <a:srgbClr val="404040"/>
                </a:solidFill>
              </a:rPr>
              <a:t>14/07/2021</a:t>
            </a:r>
            <a:endParaRPr lang="it-IT" sz="1100">
              <a:solidFill>
                <a:srgbClr val="404040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9CC6538-8930-4B5E-8783-5BED0FFC535D}"/>
              </a:ext>
            </a:extLst>
          </p:cNvPr>
          <p:cNvSpPr txBox="1"/>
          <p:nvPr/>
        </p:nvSpPr>
        <p:spPr>
          <a:xfrm>
            <a:off x="7728490" y="4358608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dell’Accordo quadro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mesi +12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8266949" y="3081600"/>
            <a:ext cx="198523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100">
                <a:solidFill>
                  <a:srgbClr val="313840"/>
                </a:solidFill>
                <a:latin typeface="+mj-lt"/>
              </a:rPr>
              <a:t>Informatica, Elettronica, Telecomunicazioni e macchine per l'ufficio</a:t>
            </a:r>
          </a:p>
        </p:txBody>
      </p:sp>
      <p:pic>
        <p:nvPicPr>
          <p:cNvPr id="40" name="Elemento grafico 5">
            <a:extLst>
              <a:ext uri="{FF2B5EF4-FFF2-40B4-BE49-F238E27FC236}">
                <a16:creationId xmlns:a16="http://schemas.microsoft.com/office/drawing/2014/main" id="{53C85FCD-E78C-4EE6-A9BA-69E69F949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79" y="3163248"/>
            <a:ext cx="462170" cy="462170"/>
          </a:xfrm>
          <a:prstGeom prst="rect">
            <a:avLst/>
          </a:prstGeom>
        </p:spPr>
      </p:pic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22533" y="4861335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contratti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massimo 48 mesi</a:t>
            </a: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1" name="Rettangolo con angoli arrotondati 47">
            <a:hlinkClick r:id="rId3"/>
            <a:extLst>
              <a:ext uri="{FF2B5EF4-FFF2-40B4-BE49-F238E27FC236}">
                <a16:creationId xmlns:a16="http://schemas.microsoft.com/office/drawing/2014/main" id="{DF131A06-D23A-4B0C-8697-29B36FD21C2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bg1"/>
                </a:solidFill>
              </a:rPr>
              <a:t>ACCORDI QUADRO</a:t>
            </a:r>
            <a:endParaRPr lang="it-IT" sz="1000" b="1">
              <a:highlight>
                <a:srgbClr val="956B9C"/>
              </a:highlight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565810"/>
            <a:ext cx="2565624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4"/>
              </a:rPr>
              <a:t>Scheda riassuntiva ordine diretto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5"/>
              </a:rPr>
              <a:t>Scheda riassuntiva appalto specifico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5993846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acquisto</a:t>
            </a:r>
          </a:p>
          <a:p>
            <a:pPr>
              <a:spcAft>
                <a:spcPts val="450"/>
              </a:spcAft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 / Appalto specifico</a:t>
            </a:r>
          </a:p>
        </p:txBody>
      </p:sp>
      <p:pic>
        <p:nvPicPr>
          <p:cNvPr id="9" name="Segnaposto immagine 8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8250" y="1189038"/>
            <a:ext cx="2700338" cy="1800225"/>
          </a:xfrm>
        </p:spPr>
      </p:pic>
      <p:grpSp>
        <p:nvGrpSpPr>
          <p:cNvPr id="69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9974308" y="4098908"/>
            <a:ext cx="188223" cy="199541"/>
            <a:chOff x="9654363" y="2195816"/>
            <a:chExt cx="188223" cy="199541"/>
          </a:xfrm>
          <a:noFill/>
        </p:grpSpPr>
        <p:sp>
          <p:nvSpPr>
            <p:cNvPr id="70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1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2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3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4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5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6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7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720587"/>
            <a:ext cx="6909789" cy="4403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Servizi applicativi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sviluppo di applicazioni software ex novo – Green Field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evoluzione di applicazioni software esistenti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migrazione applicativa al 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cloud</a:t>
            </a:r>
            <a:endParaRPr lang="it-IT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Configurazione e/o Personalizzazione di Software di terze parti, open source o riuso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Manutenzione (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Adeguativa</a:t>
            </a: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Correttiva di “SW pregresso e non in garanzia”, 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Adeguativa</a:t>
            </a: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e Manutenzione Correttiva di “SW pregresso e non in garanzia”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Sviluppo e Evoluzione SW in co-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working</a:t>
            </a: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con l’Amministrazione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Supporto Specialistico ICT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Software 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Quality</a:t>
            </a: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Assurance, 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Compliance</a:t>
            </a: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Measurement</a:t>
            </a:r>
            <a:endParaRPr lang="it-IT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Gestione del Portafoglio Applicativo</a:t>
            </a:r>
          </a:p>
          <a:p>
            <a:pPr>
              <a:spcAft>
                <a:spcPts val="450"/>
              </a:spcAft>
            </a:pPr>
            <a:endParaRPr lang="it-IT" sz="2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450"/>
              </a:spcAft>
            </a:pPr>
            <a:r>
              <a:rPr lang="it-IT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Project Management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supporto al Monitoraggio; 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Change</a:t>
            </a: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Management; 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Demand</a:t>
            </a: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Management e 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Customer</a:t>
            </a: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</a:t>
            </a:r>
            <a:endParaRPr lang="it-IT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it-IT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476375"/>
            <a:ext cx="6893998" cy="1449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è stata prevista da 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AgID</a:t>
            </a: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ai fini dell’attuazione del Piano Triennale per l’informatica nella P.A. per l’acquisto di servizi applicativi in ottica 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cloud</a:t>
            </a: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e rappresenta il veicolo per lo sviluppo SW in ottica 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cloud</a:t>
            </a: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citizen</a:t>
            </a: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user</a:t>
            </a: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centered</a:t>
            </a: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per la migrazione applicativa al 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cloud</a:t>
            </a: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per servizi specialistici IT di innovazione tecnologica e 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quality</a:t>
            </a: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assurance</a:t>
            </a: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pur garantendo i servizi di manutenzione e gestione sulle piattaforme esistenti.</a:t>
            </a:r>
          </a:p>
          <a:p>
            <a:pPr>
              <a:spcAft>
                <a:spcPts val="450"/>
              </a:spcAft>
            </a:pPr>
            <a:endParaRPr lang="it-IT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47" y="5461512"/>
            <a:ext cx="446402" cy="446402"/>
          </a:xfrm>
          <a:prstGeom prst="rect">
            <a:avLst/>
          </a:prstGeom>
        </p:spPr>
      </p:pic>
      <p:sp>
        <p:nvSpPr>
          <p:cNvPr id="35" name="CasellaDiTesto 34"/>
          <p:cNvSpPr txBox="1"/>
          <p:nvPr/>
        </p:nvSpPr>
        <p:spPr>
          <a:xfrm>
            <a:off x="8329386" y="5553908"/>
            <a:ext cx="643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821B4C"/>
                </a:solidFill>
              </a:rPr>
              <a:t>PNRR</a:t>
            </a:r>
            <a:endParaRPr lang="it-IT" sz="1100" b="1" dirty="0">
              <a:solidFill>
                <a:srgbClr val="821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56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Catalogo di Funzionalità CRM </a:t>
            </a:r>
            <a:r>
              <a:rPr lang="it-IT" dirty="0" err="1" smtClean="0"/>
              <a:t>SaaS</a:t>
            </a:r>
            <a:r>
              <a:rPr lang="it-IT" dirty="0" smtClean="0"/>
              <a:t> (</a:t>
            </a:r>
            <a:r>
              <a:rPr lang="it-IT" dirty="0"/>
              <a:t>1/2)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2343030"/>
            <a:ext cx="6706356" cy="1792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Prodotti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Funzionalità in ambito CRM erogate in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cloud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in modalità Software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as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a Service. In particolare tali funzionalità rientrano in due categorie di servizi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: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il CRM </a:t>
            </a:r>
            <a:r>
              <a:rPr lang="it-IT" sz="1400" i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classico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, 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comprendente le funzionalità per la gestione dei clienti (in questo caso dei cittadini), i cui utenti sono operatori interni all’organizzazione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il Marketing, con funzionalità rivolte alla creazione e gestione di campagne di contatto e comunicazione verso 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l’esterno</a:t>
            </a:r>
            <a:endParaRPr lang="it-IT" sz="14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Catalogo di Funzionalità CRM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SaaS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02FE96A-5271-44AA-B1DE-BE3A1EE4096C}"/>
              </a:ext>
            </a:extLst>
          </p:cNvPr>
          <p:cNvGrpSpPr/>
          <p:nvPr/>
        </p:nvGrpSpPr>
        <p:grpSpPr>
          <a:xfrm>
            <a:off x="7714163" y="3081600"/>
            <a:ext cx="2538017" cy="1865923"/>
            <a:chOff x="7714163" y="2734419"/>
            <a:chExt cx="2538017" cy="1865923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40445" y="3883951"/>
              <a:ext cx="31583" cy="26296"/>
              <a:chOff x="3154355" y="5616237"/>
              <a:chExt cx="235225" cy="195849"/>
            </a:xfrm>
          </p:grpSpPr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7312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>
                  <a:solidFill>
                    <a:srgbClr val="313840"/>
                  </a:solidFill>
                </a:rPr>
                <a:t>1</a:t>
              </a:r>
              <a:endParaRPr lang="it-IT" sz="120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92207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 smtClean="0">
                  <a:solidFill>
                    <a:srgbClr val="404040"/>
                  </a:solidFill>
                </a:rPr>
                <a:t>Attiva dal </a:t>
              </a:r>
            </a:p>
            <a:p>
              <a:r>
                <a:rPr lang="it-IT" dirty="0" smtClean="0">
                  <a:solidFill>
                    <a:srgbClr val="404040"/>
                  </a:solidFill>
                </a:rPr>
                <a:t>01/03/2023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14163" y="4046344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dell’Accordo quadro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 mesi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734419"/>
              <a:ext cx="198523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>
                  <a:solidFill>
                    <a:srgbClr val="313840"/>
                  </a:solidFill>
                  <a:latin typeface="+mj-lt"/>
                </a:rPr>
                <a:t>Informatica, Elettronica, Telecomunicazioni e macchine per l'ufficio</a:t>
              </a:r>
            </a:p>
          </p:txBody>
        </p:sp>
        <p:pic>
          <p:nvPicPr>
            <p:cNvPr id="40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694346" y="4927777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contratti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massimo 36 mesi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673235"/>
            <a:ext cx="7069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fornitura di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Catalogo di funzionalità CRM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SaaS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 le Pubbliche Amministrazioni</a:t>
            </a: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1" name="Rettangolo con angoli arrotondati 47">
            <a:hlinkClick r:id="rId3"/>
            <a:extLst>
              <a:ext uri="{FF2B5EF4-FFF2-40B4-BE49-F238E27FC236}">
                <a16:creationId xmlns:a16="http://schemas.microsoft.com/office/drawing/2014/main" id="{DF131A06-D23A-4B0C-8697-29B36FD21C2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bg1"/>
                </a:solidFill>
              </a:rPr>
              <a:t>ACCORDI QUADRO</a:t>
            </a:r>
            <a:endParaRPr lang="it-IT" sz="1000" b="1">
              <a:highlight>
                <a:srgbClr val="956B9C"/>
              </a:highlight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588943"/>
            <a:ext cx="2616154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4"/>
              </a:rPr>
              <a:t>Scheda </a:t>
            </a: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4"/>
              </a:rPr>
              <a:t>riassuntiva ordine diretto</a:t>
            </a:r>
            <a:endParaRPr lang="it-IT" sz="1200" dirty="0" smtClean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5"/>
              </a:rPr>
              <a:t>Scheda </a:t>
            </a: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5"/>
              </a:rPr>
              <a:t>riassuntiva appalto specifico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it-IT" sz="1200" dirty="0" smtClean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694346" y="5481775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acquisto</a:t>
            </a:r>
          </a:p>
          <a:p>
            <a:pPr>
              <a:spcAft>
                <a:spcPts val="450"/>
              </a:spcAft>
            </a:pP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 / Appalto specifico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678254" y="4111221"/>
            <a:ext cx="188236" cy="200846"/>
            <a:chOff x="3060700" y="4723156"/>
            <a:chExt cx="1401951" cy="1495873"/>
          </a:xfrm>
        </p:grpSpPr>
        <p:sp>
          <p:nvSpPr>
            <p:cNvPr id="31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" name="Segnaposto immagine 3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50" y="1188343"/>
            <a:ext cx="2700000" cy="1800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47" y="6035773"/>
            <a:ext cx="446402" cy="44640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329386" y="6128169"/>
            <a:ext cx="643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821B4C"/>
                </a:solidFill>
              </a:rPr>
              <a:t>PNRR</a:t>
            </a:r>
            <a:endParaRPr lang="it-IT" sz="1100" b="1" dirty="0">
              <a:solidFill>
                <a:srgbClr val="821B4C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1841" y="4337872"/>
            <a:ext cx="6706354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PNRR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Iniziativa 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pubblicata con requisiti DNSH e art.47 del DL 77/2021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.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Per saperne di più vai alla pagina Le iniziative a supporto del 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PNRR</a:t>
            </a:r>
            <a:endParaRPr lang="it-IT" sz="14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3544" y="5482189"/>
            <a:ext cx="6073276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Vantaggi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Disponibilità di un ampio catalogo da cui attingere in maniera semplificata alle principali funzionalità di CRM classico e di Marketing in modalità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SaaS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, al fine di soddisfare le esigenze delle 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Amministrazioni</a:t>
            </a:r>
            <a:endParaRPr lang="it-IT" sz="14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56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ella 63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52908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06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Servizi applicativi PAC per contratti di dimensioni rilevanti (superiori a 5 MIL€)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14/07/2021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18/11/2021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171450" marR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RTI IBM Italia</a:t>
                      </a:r>
                      <a:r>
                        <a:rPr lang="it-IT" sz="9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S.p.A.</a:t>
                      </a:r>
                    </a:p>
                    <a:p>
                      <a:pPr marL="171450" marR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Almaviva</a:t>
                      </a: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- The </a:t>
                      </a:r>
                      <a:r>
                        <a:rPr lang="it-IT" sz="9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Italian</a:t>
                      </a: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Innovation</a:t>
                      </a: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Company S.p.A.</a:t>
                      </a:r>
                    </a:p>
                    <a:p>
                      <a:pPr marL="171450" marR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Enterprise Services Italia S.r.l.</a:t>
                      </a:r>
                    </a:p>
                    <a:p>
                      <a:pPr marL="171450" marR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Accenture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applicativi PAL per contratti di dimensioni rilevanti (superiori a 5 MIL€)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IBM Italia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Almaviva</a:t>
                      </a:r>
                      <a:r>
                        <a:rPr lang="it-IT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- The </a:t>
                      </a:r>
                      <a:r>
                        <a:rPr lang="it-IT" sz="9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Italian</a:t>
                      </a:r>
                      <a:r>
                        <a:rPr lang="it-IT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innovation</a:t>
                      </a:r>
                      <a:r>
                        <a:rPr lang="it-IT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company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Municipia</a:t>
                      </a:r>
                      <a:r>
                        <a:rPr lang="it-IT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Enterprise Services Italia S.r.l.</a:t>
                      </a:r>
                      <a:endParaRPr lang="it-IT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325141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applicativi PAC per contratti di dimensioni medio-piccole (inferiori o uguali a 5 MIL€)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21/09/2022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16/05/2023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Exprivia</a:t>
                      </a:r>
                      <a:endParaRPr lang="it-IT" sz="9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Capgemini</a:t>
                      </a:r>
                      <a:r>
                        <a:rPr lang="it-IT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Consorzio </a:t>
                      </a:r>
                      <a:r>
                        <a:rPr lang="it-IT" sz="9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Reply</a:t>
                      </a:r>
                      <a:r>
                        <a:rPr lang="it-IT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Public Sector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Accenture Technology Solutions S.r.l.</a:t>
                      </a:r>
                      <a:endParaRPr lang="it-IT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838467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applicativi PAL macro area Nord (Liguria, Piemonte, Valle d’Aosta, Lombardia, Trentino Alto Adige, Friuli Venezia Giulia, Veneto, Emilia Romagna) per contratti di dimensioni medio-piccole (inferiori o uguali a 5 MIL€)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03/10/2022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03/07/2023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Maggioli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Exprivia</a:t>
                      </a:r>
                      <a:endParaRPr lang="it-IT" sz="9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Capgemini</a:t>
                      </a:r>
                      <a:r>
                        <a:rPr lang="it-IT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Engineering</a:t>
                      </a:r>
                      <a:r>
                        <a:rPr lang="it-IT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Ingegneria Informatica</a:t>
                      </a:r>
                      <a:endParaRPr lang="it-IT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218508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applicativi PAL macro area centro Sud (Toscana, Marche, Umbria, Abruzzo, Molise, Lazio, Sardegna, Campania, Puglia, Basilicata, Calabria, Sicilia) per contratti di dimensioni medio-piccole (inferiori o uguali a 5 MIL€)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 04/10/2022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25/01/2023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Maggioli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Exprivia</a:t>
                      </a:r>
                      <a:endParaRPr lang="it-IT" sz="9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Engineering</a:t>
                      </a:r>
                      <a:r>
                        <a:rPr lang="it-IT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Ingegneria Informatica</a:t>
                      </a:r>
                    </a:p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Indra</a:t>
                      </a:r>
                      <a:r>
                        <a:rPr lang="it-IT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</a:t>
                      </a:r>
                      <a:endParaRPr lang="it-IT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97011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PMO PAC Ministeri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15/06/2022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24/03/2024</a:t>
                      </a:r>
                      <a:endParaRPr lang="it-IT" dirty="0"/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RTI </a:t>
                      </a:r>
                      <a:r>
                        <a:rPr lang="en-US" sz="900" b="0" i="0" u="none" strike="noStrike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Intellera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Consulting </a:t>
                      </a:r>
                      <a:r>
                        <a:rPr lang="en-US" sz="900" b="0" i="0" u="none" strike="noStrike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S.r.l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 (</a:t>
                      </a:r>
                      <a:r>
                        <a:rPr lang="en-US" sz="900" b="0" i="0" u="none" strike="noStrike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già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PricewaterhouseCoopers Public Sector </a:t>
                      </a:r>
                      <a:r>
                        <a:rPr lang="en-US" sz="900" b="0" i="0" u="none" strike="noStrike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S.r.l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.)</a:t>
                      </a:r>
                      <a:endParaRPr lang="en-US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Easygov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Solutions </a:t>
                      </a:r>
                      <a:r>
                        <a:rPr lang="en-US" sz="900" b="0" i="0" u="none" strike="noStrike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S.r.l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en-US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75723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PMO PAC Altri Enti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15/06/2022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19/07/2022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KPMG </a:t>
                      </a:r>
                      <a:r>
                        <a:rPr lang="it-IT" sz="9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Advisory</a:t>
                      </a: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  <a:endParaRPr lang="it-I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Arthur D. Little S.p.A.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Università Commerciale L. Bocconi</a:t>
                      </a:r>
                      <a:endParaRPr lang="it-I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171450" marR="0" lvl="0" indent="-171450" algn="l" defTabSz="49793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Doxa S.p.A.</a:t>
                      </a:r>
                      <a:endParaRPr lang="it-I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993521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>
                <a:solidFill>
                  <a:srgbClr val="313840"/>
                </a:solidFill>
              </a:rPr>
              <a:t>9</a:t>
            </a:r>
            <a:endParaRPr lang="it-IT" sz="120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746300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>
                <a:solidFill>
                  <a:srgbClr val="404040"/>
                </a:solidFill>
                <a:latin typeface="+mn-lt"/>
              </a:rPr>
              <a:t>MERCEOLOGICI / GEOGRAFICI</a:t>
            </a:r>
            <a:endParaRPr lang="it-IT" sz="1000" b="1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3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19D4CB2-6D43-42D0-A87F-A96214A6C320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3A428CF8-84DF-4BBD-9649-7F1F5670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FE94745-0733-442E-8122-8D40BE989C9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8" descr="Anteprima immagine">
            <a:extLst>
              <a:ext uri="{FF2B5EF4-FFF2-40B4-BE49-F238E27FC236}">
                <a16:creationId xmlns:a16="http://schemas.microsoft.com/office/drawing/2014/main" id="{CCCBAED4-A844-46D7-B90E-7389CE41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2C4A3B0-AA5F-4805-9B6B-AC93BF4C4814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1DE690F-CF21-46B9-AF63-A4A1139BE9A1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0" descr="Anteprima immagine">
            <a:extLst>
              <a:ext uri="{FF2B5EF4-FFF2-40B4-BE49-F238E27FC236}">
                <a16:creationId xmlns:a16="http://schemas.microsoft.com/office/drawing/2014/main" id="{9F9BFA9D-E8EF-4B0C-9154-A4ECA626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A507440-7ACC-4735-89CF-150A7DBB00D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8" descr="Anteprima immagine">
            <a:extLst>
              <a:ext uri="{FF2B5EF4-FFF2-40B4-BE49-F238E27FC236}">
                <a16:creationId xmlns:a16="http://schemas.microsoft.com/office/drawing/2014/main" id="{CC7295A7-25B1-4A70-9537-94387D6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B12CB21-DA04-4AB1-A2CA-E6F9075F7C06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A50CA18-6936-4779-80D6-0DFC0BDF4116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6" descr="Anteprima immagine">
            <a:extLst>
              <a:ext uri="{FF2B5EF4-FFF2-40B4-BE49-F238E27FC236}">
                <a16:creationId xmlns:a16="http://schemas.microsoft.com/office/drawing/2014/main" id="{0A56B7F7-80C9-4EB4-BAB6-FAF1D1CD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9DE9849-BAFD-4B14-B70C-48DA6DA74611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70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467253" y="1171266"/>
            <a:ext cx="188223" cy="199541"/>
            <a:chOff x="9654363" y="2195816"/>
            <a:chExt cx="188223" cy="199541"/>
          </a:xfrm>
          <a:noFill/>
        </p:grpSpPr>
        <p:sp>
          <p:nvSpPr>
            <p:cNvPr id="71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2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3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4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5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6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7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8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59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56" y="2184418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806" y="588398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69" y="6464441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29" y="5256975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Anteprima immagine">
            <a:extLst>
              <a:ext uri="{FF2B5EF4-FFF2-40B4-BE49-F238E27FC236}">
                <a16:creationId xmlns:a16="http://schemas.microsoft.com/office/drawing/2014/main" id="{CCCBAED4-A844-46D7-B90E-7389CE41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29" y="300444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3780631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806" y="4498638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3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Tabella 57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15181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PMO PAL macro area Nord (Liguria, Piemonte, Valle d’Aosta, Lombardia, Trentino Alto Adige, Friuli Venezia Giulia, Veneto, Emilia Romagna)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03/10/2022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02/04/2024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Deloitte Consulting </a:t>
                      </a:r>
                      <a:r>
                        <a:rPr lang="en-US" sz="9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S.r.l</a:t>
                      </a:r>
                      <a:r>
                        <a:rPr lang="en-US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  <a:endParaRPr lang="it-IT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171450" marR="0" lvl="0" indent="-171450" algn="l" defTabSz="49793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Openknowledge</a:t>
                      </a:r>
                      <a:r>
                        <a:rPr lang="en-US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S.r.l</a:t>
                      </a:r>
                      <a:r>
                        <a:rPr lang="en-US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  <a:endParaRPr lang="it-IT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022941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PMO PAL macro area centro Sud (Toscana, Marche, Umbria, Abruzzo, Molise, Lazio, Sardegna, Campania, Puglia, Basilicata, Calabria, Sicilia)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04/10/2022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03/04/2024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KPMG </a:t>
                      </a:r>
                      <a:r>
                        <a:rPr lang="it-IT" sz="9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Advisory</a:t>
                      </a: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  <a:endParaRPr lang="it-I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Arthur D. Little S.p.A.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Università Commerciale L. Bocconi </a:t>
                      </a:r>
                      <a:endParaRPr lang="it-I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171450" marR="0" lvl="0" indent="-171450" algn="l" defTabSz="49793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Doxa S.p.A.</a:t>
                      </a:r>
                      <a:endParaRPr lang="it-I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30091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>
                <a:solidFill>
                  <a:srgbClr val="313840"/>
                </a:solidFill>
              </a:rPr>
              <a:t>9</a:t>
            </a:r>
            <a:endParaRPr lang="it-IT" sz="120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746300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>
                <a:solidFill>
                  <a:srgbClr val="404040"/>
                </a:solidFill>
                <a:latin typeface="+mn-lt"/>
              </a:rPr>
              <a:t>MERCEOLOGICI / GEOGRAFICI</a:t>
            </a:r>
            <a:endParaRPr lang="it-IT" sz="1000" b="1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3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19D4CB2-6D43-42D0-A87F-A96214A6C320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3A428CF8-84DF-4BBD-9649-7F1F5670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FE94745-0733-442E-8122-8D40BE989C9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8" descr="Anteprima immagine">
            <a:extLst>
              <a:ext uri="{FF2B5EF4-FFF2-40B4-BE49-F238E27FC236}">
                <a16:creationId xmlns:a16="http://schemas.microsoft.com/office/drawing/2014/main" id="{CCCBAED4-A844-46D7-B90E-7389CE41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2C4A3B0-AA5F-4805-9B6B-AC93BF4C4814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1DE690F-CF21-46B9-AF63-A4A1139BE9A1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0" descr="Anteprima immagine">
            <a:extLst>
              <a:ext uri="{FF2B5EF4-FFF2-40B4-BE49-F238E27FC236}">
                <a16:creationId xmlns:a16="http://schemas.microsoft.com/office/drawing/2014/main" id="{9F9BFA9D-E8EF-4B0C-9154-A4ECA626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A507440-7ACC-4735-89CF-150A7DBB00D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8" descr="Anteprima immagine">
            <a:extLst>
              <a:ext uri="{FF2B5EF4-FFF2-40B4-BE49-F238E27FC236}">
                <a16:creationId xmlns:a16="http://schemas.microsoft.com/office/drawing/2014/main" id="{CC7295A7-25B1-4A70-9537-94387D6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B12CB21-DA04-4AB1-A2CA-E6F9075F7C06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A50CA18-6936-4779-80D6-0DFC0BDF4116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6" descr="Anteprima immagine">
            <a:extLst>
              <a:ext uri="{FF2B5EF4-FFF2-40B4-BE49-F238E27FC236}">
                <a16:creationId xmlns:a16="http://schemas.microsoft.com/office/drawing/2014/main" id="{0A56B7F7-80C9-4EB4-BAB6-FAF1D1CD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9DE9849-BAFD-4B14-B70C-48DA6DA74611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70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467253" y="1171266"/>
            <a:ext cx="188223" cy="199541"/>
            <a:chOff x="9654363" y="2195816"/>
            <a:chExt cx="188223" cy="199541"/>
          </a:xfrm>
          <a:noFill/>
        </p:grpSpPr>
        <p:sp>
          <p:nvSpPr>
            <p:cNvPr id="71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2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3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4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5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6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7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8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60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95" y="208076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95" y="267805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 applicativi in ottica </a:t>
            </a:r>
            <a:r>
              <a:rPr lang="it-IT" dirty="0" err="1"/>
              <a:t>cloud</a:t>
            </a:r>
            <a:r>
              <a:rPr lang="it-IT" dirty="0"/>
              <a:t> e PMO (</a:t>
            </a:r>
            <a:r>
              <a:rPr lang="it-IT" dirty="0" smtClean="0"/>
              <a:t>1/3)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618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immagine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750" y="1238480"/>
            <a:ext cx="2696400" cy="1419660"/>
          </a:xfrm>
        </p:spPr>
      </p:pic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 applicativi e di supporto Sanità Digitale - sistemi informativi clinico-assistenziali (1/2)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2343030"/>
            <a:ext cx="6889271" cy="4437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applicativi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di sviluppo ed evoluzione software, anche in co-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working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con l’Amministrazione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di migrazione applicativa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di configurazione e personalizzazione di soluzioni software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di manutenzione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adeguativa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e correttiva su software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di supporto specialistico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di conduzione applicativa e servizi di conduzione infrastrutturale rivolti alle Amministrazioni del SSN</a:t>
            </a:r>
          </a:p>
          <a:p>
            <a:pPr>
              <a:spcAft>
                <a:spcPts val="450"/>
              </a:spcAft>
            </a:pPr>
            <a:endParaRPr lang="it-IT" sz="1400" b="1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>
              <a:spcAft>
                <a:spcPts val="450"/>
              </a:spcAft>
            </a:pPr>
            <a:r>
              <a:rPr lang="it-IT" sz="1400" b="1" dirty="0">
                <a:solidFill>
                  <a:srgbClr val="595959"/>
                </a:solidFill>
                <a:latin typeface="Calibri" panose="020F0502020204030204" pitchFamily="34" charset="0"/>
              </a:rPr>
              <a:t>Servizi di supporto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di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project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management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di supporto al monitoraggio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di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change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management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di PMO e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demand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management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di digitalizzazione dei processi sanitari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di IT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Strategy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ed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Advisory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rivolti alle Amministrazioni del SSN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applicativi e di supporto Sanità Digitale - sistemi informativi clinico-assistenziali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02FE96A-5271-44AA-B1DE-BE3A1EE4096C}"/>
              </a:ext>
            </a:extLst>
          </p:cNvPr>
          <p:cNvGrpSpPr/>
          <p:nvPr/>
        </p:nvGrpSpPr>
        <p:grpSpPr>
          <a:xfrm>
            <a:off x="7722964" y="2688195"/>
            <a:ext cx="2529216" cy="1862458"/>
            <a:chOff x="7722964" y="2734419"/>
            <a:chExt cx="2529216" cy="1862458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40445" y="3883951"/>
              <a:ext cx="31583" cy="26296"/>
              <a:chOff x="3154355" y="5616237"/>
              <a:chExt cx="235225" cy="195849"/>
            </a:xfrm>
          </p:grpSpPr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7312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6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92207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dal 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10/06/2022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042879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dell’Accordo quadro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 mesi + 12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734419"/>
              <a:ext cx="198523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>
                  <a:solidFill>
                    <a:srgbClr val="313840"/>
                  </a:solidFill>
                  <a:latin typeface="+mj-lt"/>
                </a:rPr>
                <a:t>Informatica, Elettronica, Telecomunicazioni e macchine per l'ufficio</a:t>
              </a:r>
            </a:p>
          </p:txBody>
        </p:sp>
        <p:pic>
          <p:nvPicPr>
            <p:cNvPr id="40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22964" y="4532406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contratti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massimo 48 mesi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673235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l’affidamento di servizi applicativi in ambito «Sanità digitale - sistemi informativi clinico-assistenziali» per le Pubbliche Amministrazioni del SSN.</a:t>
            </a: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1" name="Rettangolo con angoli arrotondati 47">
            <a:hlinkClick r:id="rId4"/>
            <a:extLst>
              <a:ext uri="{FF2B5EF4-FFF2-40B4-BE49-F238E27FC236}">
                <a16:creationId xmlns:a16="http://schemas.microsoft.com/office/drawing/2014/main" id="{DF131A06-D23A-4B0C-8697-29B36FD21C2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bg1"/>
                </a:solidFill>
              </a:rPr>
              <a:t>ACCORDI QUADRO</a:t>
            </a:r>
            <a:endParaRPr lang="it-IT" sz="1000" b="1">
              <a:highlight>
                <a:srgbClr val="956B9C"/>
              </a:highlight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204366"/>
            <a:ext cx="2563186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5"/>
              </a:rPr>
              <a:t>Scheda riassuntiva lotti </a:t>
            </a: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5"/>
              </a:rPr>
              <a:t>applicativi – ordine diretto</a:t>
            </a:r>
            <a:endParaRPr lang="it-IT" sz="1200" dirty="0" smtClean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6"/>
              </a:rPr>
              <a:t>Scheda riassuntiva lotti applicativi – appalto specifico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7"/>
              </a:rPr>
              <a:t>Scheda riassuntiva lotti di supporto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5014396"/>
            <a:ext cx="2529216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acquisto</a:t>
            </a:r>
          </a:p>
          <a:p>
            <a:pPr>
              <a:spcAft>
                <a:spcPts val="450"/>
              </a:spcAft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 (Lotti 5 e 6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/ Appalto specifico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678254" y="4120746"/>
            <a:ext cx="188236" cy="200846"/>
            <a:chOff x="3060700" y="4723156"/>
            <a:chExt cx="1401951" cy="1495873"/>
          </a:xfrm>
        </p:grpSpPr>
        <p:sp>
          <p:nvSpPr>
            <p:cNvPr id="31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35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9974308" y="4098908"/>
            <a:ext cx="188223" cy="199541"/>
            <a:chOff x="9654363" y="2195816"/>
            <a:chExt cx="188223" cy="199541"/>
          </a:xfrm>
          <a:noFill/>
        </p:grpSpPr>
        <p:sp>
          <p:nvSpPr>
            <p:cNvPr id="36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4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5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7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8" name="Immagin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47" y="5713051"/>
            <a:ext cx="446402" cy="446402"/>
          </a:xfrm>
          <a:prstGeom prst="rect">
            <a:avLst/>
          </a:prstGeom>
        </p:spPr>
      </p:pic>
      <p:sp>
        <p:nvSpPr>
          <p:cNvPr id="49" name="CasellaDiTesto 48"/>
          <p:cNvSpPr txBox="1"/>
          <p:nvPr/>
        </p:nvSpPr>
        <p:spPr>
          <a:xfrm>
            <a:off x="8329386" y="5805447"/>
            <a:ext cx="643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821B4C"/>
                </a:solidFill>
              </a:rPr>
              <a:t>PNRR</a:t>
            </a:r>
            <a:endParaRPr lang="it-IT" sz="1100" b="1" dirty="0">
              <a:solidFill>
                <a:srgbClr val="821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04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>
                <a:solidFill>
                  <a:srgbClr val="313840"/>
                </a:solidFill>
              </a:rPr>
              <a:t>6</a:t>
            </a:r>
            <a:endParaRPr lang="it-IT" sz="120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19D4CB2-6D43-42D0-A87F-A96214A6C320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3A428CF8-84DF-4BBD-9649-7F1F5670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FE94745-0733-442E-8122-8D40BE989C9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8" descr="Anteprima immagine">
            <a:extLst>
              <a:ext uri="{FF2B5EF4-FFF2-40B4-BE49-F238E27FC236}">
                <a16:creationId xmlns:a16="http://schemas.microsoft.com/office/drawing/2014/main" id="{CCCBAED4-A844-46D7-B90E-7389CE41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2C4A3B0-AA5F-4805-9B6B-AC93BF4C4814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1DE690F-CF21-46B9-AF63-A4A1139BE9A1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0" descr="Anteprima immagine">
            <a:extLst>
              <a:ext uri="{FF2B5EF4-FFF2-40B4-BE49-F238E27FC236}">
                <a16:creationId xmlns:a16="http://schemas.microsoft.com/office/drawing/2014/main" id="{9F9BFA9D-E8EF-4B0C-9154-A4ECA626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A507440-7ACC-4735-89CF-150A7DBB00D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8" descr="Anteprima immagine">
            <a:extLst>
              <a:ext uri="{FF2B5EF4-FFF2-40B4-BE49-F238E27FC236}">
                <a16:creationId xmlns:a16="http://schemas.microsoft.com/office/drawing/2014/main" id="{CC7295A7-25B1-4A70-9537-94387D6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B12CB21-DA04-4AB1-A2CA-E6F9075F7C06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A50CA18-6936-4779-80D6-0DFC0BDF4116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6" descr="Anteprima immagine">
            <a:extLst>
              <a:ext uri="{FF2B5EF4-FFF2-40B4-BE49-F238E27FC236}">
                <a16:creationId xmlns:a16="http://schemas.microsoft.com/office/drawing/2014/main" id="{0A56B7F7-80C9-4EB4-BAB6-FAF1D1CD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9DE9849-BAFD-4B14-B70C-48DA6DA74611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746300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>
                <a:solidFill>
                  <a:srgbClr val="404040"/>
                </a:solidFill>
                <a:latin typeface="+mn-lt"/>
              </a:rPr>
              <a:t>MERCEOLOGICI / GEOGRAFICI</a:t>
            </a:r>
            <a:endParaRPr lang="it-IT" sz="1000" b="1"/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66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69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467253" y="1161741"/>
            <a:ext cx="188223" cy="199541"/>
            <a:chOff x="9654363" y="2195816"/>
            <a:chExt cx="188223" cy="199541"/>
          </a:xfrm>
          <a:noFill/>
        </p:grpSpPr>
        <p:sp>
          <p:nvSpPr>
            <p:cNvPr id="73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4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5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6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7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8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9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0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Servizi applicativi e di supporto Sanità Digitale - sistemi informativi clinico-assistenziali (2/2)</a:t>
            </a:r>
          </a:p>
        </p:txBody>
      </p:sp>
      <p:pic>
        <p:nvPicPr>
          <p:cNvPr id="58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71" y="420938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71" y="460874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8" descr="Anteprima immagine">
            <a:extLst>
              <a:ext uri="{FF2B5EF4-FFF2-40B4-BE49-F238E27FC236}">
                <a16:creationId xmlns:a16="http://schemas.microsoft.com/office/drawing/2014/main" id="{CC7295A7-25B1-4A70-9537-94387D6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70" y="2618227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8" descr="Anteprima immagine">
            <a:extLst>
              <a:ext uri="{FF2B5EF4-FFF2-40B4-BE49-F238E27FC236}">
                <a16:creationId xmlns:a16="http://schemas.microsoft.com/office/drawing/2014/main" id="{CC7295A7-25B1-4A70-9537-94387D6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70" y="3143769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8" descr="Anteprima immagine">
            <a:extLst>
              <a:ext uri="{FF2B5EF4-FFF2-40B4-BE49-F238E27FC236}">
                <a16:creationId xmlns:a16="http://schemas.microsoft.com/office/drawing/2014/main" id="{CC7295A7-25B1-4A70-9537-94387D6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69" y="370862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3" name="Tabella 62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32794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06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Cartella clinica elettronica ed </a:t>
                      </a:r>
                      <a:r>
                        <a:rPr lang="it-IT" sz="105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enterprise</a:t>
                      </a:r>
                      <a:r>
                        <a:rPr lang="it-IT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05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imaging</a:t>
                      </a:r>
                      <a:r>
                        <a:rPr lang="it-IT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- NORD</a:t>
                      </a:r>
                      <a:endParaRPr lang="it-IT" sz="105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10/06/2022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23/02/2023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900" b="0" i="0" u="none" strike="noStrike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Engineering</a:t>
                      </a: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Ingegneria Informatica S.p.A.</a:t>
                      </a:r>
                    </a:p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900" b="0" i="0" u="none" strike="noStrike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Dedalus</a:t>
                      </a: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GPI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Cartella clinica elettronica ed </a:t>
                      </a:r>
                      <a:r>
                        <a:rPr lang="it-IT" sz="105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enterprise</a:t>
                      </a:r>
                      <a:r>
                        <a:rPr lang="it-IT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5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imaging</a:t>
                      </a:r>
                      <a:r>
                        <a:rPr lang="it-IT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CENTRO - SUD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10/06/2022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09/12/2023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900" b="0" i="0" u="none" strike="noStrike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Engineering</a:t>
                      </a: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Ingegneria Informatica S.p.A.</a:t>
                      </a:r>
                    </a:p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GPI </a:t>
                      </a:r>
                      <a:r>
                        <a:rPr lang="it-IT" sz="900" b="0" i="0" u="none" strike="noStrike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S.p.A</a:t>
                      </a:r>
                      <a:endParaRPr lang="it-IT" sz="9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Enterprise Services Italia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325141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Telemedicina - NORD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10/06/2022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09/12/2023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900" b="0" i="0" u="none" strike="noStrike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Engineering</a:t>
                      </a: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Ingegneria Informatica S.p.A.</a:t>
                      </a:r>
                    </a:p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900" b="0" i="0" u="none" strike="noStrike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Dedalus</a:t>
                      </a: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GPI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838467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Telemedicina - CENTRO - SUD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10/06/2022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09/12/2023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900" b="0" i="0" u="none" strike="noStrike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Engineering</a:t>
                      </a: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Ingegneria Informatica S.p.A.</a:t>
                      </a:r>
                    </a:p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GPI </a:t>
                      </a:r>
                      <a:r>
                        <a:rPr lang="it-IT" sz="900" b="0" i="0" u="none" strike="noStrike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S.p.A</a:t>
                      </a:r>
                      <a:endParaRPr lang="it-IT" sz="9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it-IT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Enterprise Services Italia S.r.l</a:t>
                      </a:r>
                      <a:r>
                        <a:rPr lang="it-IT" sz="9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218508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Servizi di supporto per le Pubbliche Amministrazioni nel Sistema Sanitario Nazionale – NORD</a:t>
                      </a:r>
                      <a:endParaRPr lang="it-IT" sz="105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</a:rPr>
                        <a:t>28/01/2022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</a:rPr>
                        <a:t>27/07/2023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KPMG-EY-</a:t>
                      </a:r>
                      <a:r>
                        <a:rPr lang="it-IT" sz="9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McK</a:t>
                      </a: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-FPM-PA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97011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Servizi di supporto per le Pubbliche Amministrazioni nel Sistema Sanitario Nazionale - CENTRO - SUD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</a:rPr>
                        <a:t>28/01/2022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</a:rPr>
                        <a:t>27/07/2023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KPMG-EY-</a:t>
                      </a:r>
                      <a:r>
                        <a:rPr lang="it-IT" sz="9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McK</a:t>
                      </a:r>
                      <a:r>
                        <a:rPr lang="it-IT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-FPM-PA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75723"/>
                  </a:ext>
                </a:extLst>
              </a:tr>
            </a:tbl>
          </a:graphicData>
        </a:graphic>
      </p:graphicFrame>
      <p:pic>
        <p:nvPicPr>
          <p:cNvPr id="64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68" y="205337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59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 applicativi in ambito Sanità Digitale - sistemi informativi sanitari e servizi al cittadino (1/2)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2343030"/>
            <a:ext cx="6889271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applicativi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di sviluppo ed evoluzione software, anche in co-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working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con l’Amministrazione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di migrazione applicativa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di configurazione e personalizzazione di soluzioni software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di manutenzione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adeguativa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e correttiva su software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di supporto specialistico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di conduzione applicativa e servizi di conduzione infrastrutturale rivolti alle Amministrazioni del SSN</a:t>
            </a:r>
          </a:p>
          <a:p>
            <a:pPr>
              <a:spcAft>
                <a:spcPts val="450"/>
              </a:spcAft>
            </a:pPr>
            <a:endParaRPr lang="it-IT" sz="1400" b="1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>
              <a:spcAft>
                <a:spcPts val="450"/>
              </a:spcAft>
            </a:pPr>
            <a:r>
              <a:rPr lang="it-IT" sz="1400" b="1" dirty="0">
                <a:solidFill>
                  <a:srgbClr val="595959"/>
                </a:solidFill>
                <a:latin typeface="Calibri" panose="020F0502020204030204" pitchFamily="34" charset="0"/>
              </a:rPr>
              <a:t>Servizi di supporto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supporto strategico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digitalizzazione dei processi sanitari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supporto innovazione tecnologica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governance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applicativi in ambito Sanità Digitale - sistemi informativi sanitari e servizi al cittadino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02FE96A-5271-44AA-B1DE-BE3A1EE4096C}"/>
              </a:ext>
            </a:extLst>
          </p:cNvPr>
          <p:cNvGrpSpPr/>
          <p:nvPr/>
        </p:nvGrpSpPr>
        <p:grpSpPr>
          <a:xfrm>
            <a:off x="7722964" y="3081600"/>
            <a:ext cx="2529216" cy="1798900"/>
            <a:chOff x="7722964" y="2734419"/>
            <a:chExt cx="2529216" cy="1798900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40445" y="3883951"/>
              <a:ext cx="31583" cy="26296"/>
              <a:chOff x="3154355" y="5616237"/>
              <a:chExt cx="235225" cy="195849"/>
            </a:xfrm>
          </p:grpSpPr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7312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>
                  <a:solidFill>
                    <a:srgbClr val="313840"/>
                  </a:solidFill>
                </a:rPr>
                <a:t>6</a:t>
              </a:r>
              <a:endParaRPr lang="it-IT" sz="120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92207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 smtClean="0">
                  <a:solidFill>
                    <a:srgbClr val="404040"/>
                  </a:solidFill>
                </a:rPr>
                <a:t>Attiva dal 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404040"/>
                  </a:solidFill>
                </a:rPr>
                <a:t>20/01/2023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31589" y="3979321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dell’Accordo quadro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 mesi + 12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734419"/>
              <a:ext cx="198523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>
                  <a:solidFill>
                    <a:srgbClr val="313840"/>
                  </a:solidFill>
                  <a:latin typeface="+mj-lt"/>
                </a:rPr>
                <a:t>Informatica, Elettronica, Telecomunicazioni e macchine per l'ufficio</a:t>
              </a:r>
            </a:p>
          </p:txBody>
        </p:sp>
        <p:pic>
          <p:nvPicPr>
            <p:cNvPr id="40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18574" y="4770391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contratti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massimo 48 mesi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673235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l’affidamento di servizi di applicativi in ambito Sanità digitale - Sistemi Informativi Sanitari e servizi al Cittadino per le Pubbliche Amministrazioni del SSN</a:t>
            </a: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1" name="Rettangolo con angoli arrotondati 47">
            <a:hlinkClick r:id="rId3"/>
            <a:extLst>
              <a:ext uri="{FF2B5EF4-FFF2-40B4-BE49-F238E27FC236}">
                <a16:creationId xmlns:a16="http://schemas.microsoft.com/office/drawing/2014/main" id="{DF131A06-D23A-4B0C-8697-29B36FD21C2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bg1"/>
                </a:solidFill>
              </a:rPr>
              <a:t>ACCORDI QUADRO</a:t>
            </a:r>
            <a:endParaRPr lang="it-IT" sz="1000" b="1">
              <a:highlight>
                <a:srgbClr val="956B9C"/>
              </a:highlight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156895"/>
            <a:ext cx="2529216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4"/>
              </a:rPr>
              <a:t>Scheda riassuntiva lotti </a:t>
            </a: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4"/>
              </a:rPr>
              <a:t>applicativi</a:t>
            </a:r>
            <a:r>
              <a:rPr lang="it-IT" sz="1200" dirty="0">
                <a:solidFill>
                  <a:srgbClr val="404040"/>
                </a:solidFill>
                <a:ea typeface="ＭＳ Ｐゴシック"/>
                <a:hlinkClick r:id="rId4"/>
              </a:rPr>
              <a:t> </a:t>
            </a: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4"/>
              </a:rPr>
              <a:t>- ordine diretto</a:t>
            </a:r>
            <a:endParaRPr lang="it-IT" sz="1200" dirty="0" smtClean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5"/>
              </a:rPr>
              <a:t>Scheda riassuntiva lotti applicativi - appalto specifico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6"/>
              </a:rPr>
              <a:t>Scheda </a:t>
            </a:r>
            <a:r>
              <a:rPr lang="it-IT" sz="1200" dirty="0">
                <a:solidFill>
                  <a:srgbClr val="404040"/>
                </a:solidFill>
                <a:ea typeface="ＭＳ Ｐゴシック"/>
                <a:hlinkClick r:id="rId6"/>
              </a:rPr>
              <a:t>riassuntiva lotti di </a:t>
            </a: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6"/>
              </a:rPr>
              <a:t>supporto</a:t>
            </a:r>
            <a:endParaRPr lang="it-IT" sz="1200" dirty="0" smtClean="0">
              <a:solidFill>
                <a:srgbClr val="404040"/>
              </a:solidFill>
              <a:ea typeface="ＭＳ Ｐゴシック"/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5723934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acquisto</a:t>
            </a:r>
          </a:p>
          <a:p>
            <a:pPr>
              <a:spcAft>
                <a:spcPts val="450"/>
              </a:spcAft>
            </a:pP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 / Appalto specifico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725878" y="4130271"/>
            <a:ext cx="188236" cy="200846"/>
            <a:chOff x="3060700" y="4723156"/>
            <a:chExt cx="1401951" cy="1495873"/>
          </a:xfrm>
        </p:grpSpPr>
        <p:sp>
          <p:nvSpPr>
            <p:cNvPr id="31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35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9974308" y="4098908"/>
            <a:ext cx="188223" cy="199541"/>
            <a:chOff x="9654363" y="2195816"/>
            <a:chExt cx="188223" cy="199541"/>
          </a:xfrm>
          <a:noFill/>
        </p:grpSpPr>
        <p:sp>
          <p:nvSpPr>
            <p:cNvPr id="36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4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5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7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5" name="Segnaposto immagine 4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7950" y="1188543"/>
            <a:ext cx="2700000" cy="1800000"/>
          </a:xfr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79" y="5283519"/>
            <a:ext cx="446402" cy="446402"/>
          </a:xfrm>
          <a:prstGeom prst="rect">
            <a:avLst/>
          </a:prstGeom>
        </p:spPr>
      </p:pic>
      <p:sp>
        <p:nvSpPr>
          <p:cNvPr id="49" name="CasellaDiTesto 48"/>
          <p:cNvSpPr txBox="1"/>
          <p:nvPr/>
        </p:nvSpPr>
        <p:spPr>
          <a:xfrm>
            <a:off x="8313618" y="5375915"/>
            <a:ext cx="643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821B4C"/>
                </a:solidFill>
              </a:rPr>
              <a:t>PNRR</a:t>
            </a:r>
            <a:endParaRPr lang="it-IT" sz="1100" b="1" dirty="0">
              <a:solidFill>
                <a:srgbClr val="821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63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>
                <a:solidFill>
                  <a:srgbClr val="313840"/>
                </a:solidFill>
              </a:rPr>
              <a:t>6</a:t>
            </a:r>
            <a:endParaRPr lang="it-IT" sz="120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19D4CB2-6D43-42D0-A87F-A96214A6C320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3A428CF8-84DF-4BBD-9649-7F1F5670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FE94745-0733-442E-8122-8D40BE989C9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8" descr="Anteprima immagine">
            <a:extLst>
              <a:ext uri="{FF2B5EF4-FFF2-40B4-BE49-F238E27FC236}">
                <a16:creationId xmlns:a16="http://schemas.microsoft.com/office/drawing/2014/main" id="{CCCBAED4-A844-46D7-B90E-7389CE41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2C4A3B0-AA5F-4805-9B6B-AC93BF4C4814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1DE690F-CF21-46B9-AF63-A4A1139BE9A1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0" descr="Anteprima immagine">
            <a:extLst>
              <a:ext uri="{FF2B5EF4-FFF2-40B4-BE49-F238E27FC236}">
                <a16:creationId xmlns:a16="http://schemas.microsoft.com/office/drawing/2014/main" id="{9F9BFA9D-E8EF-4B0C-9154-A4ECA626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A507440-7ACC-4735-89CF-150A7DBB00D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8" descr="Anteprima immagine">
            <a:extLst>
              <a:ext uri="{FF2B5EF4-FFF2-40B4-BE49-F238E27FC236}">
                <a16:creationId xmlns:a16="http://schemas.microsoft.com/office/drawing/2014/main" id="{CC7295A7-25B1-4A70-9537-94387D6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B12CB21-DA04-4AB1-A2CA-E6F9075F7C06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A50CA18-6936-4779-80D6-0DFC0BDF4116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6" descr="Anteprima immagine">
            <a:extLst>
              <a:ext uri="{FF2B5EF4-FFF2-40B4-BE49-F238E27FC236}">
                <a16:creationId xmlns:a16="http://schemas.microsoft.com/office/drawing/2014/main" id="{0A56B7F7-80C9-4EB4-BAB6-FAF1D1CD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9DE9849-BAFD-4B14-B70C-48DA6DA74611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746300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>
                <a:solidFill>
                  <a:srgbClr val="404040"/>
                </a:solidFill>
                <a:latin typeface="+mn-lt"/>
              </a:rPr>
              <a:t>MERCEOLOGICI / GEOGRAFICI</a:t>
            </a:r>
            <a:endParaRPr lang="it-IT" sz="1000" b="1"/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66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69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467253" y="1171266"/>
            <a:ext cx="188223" cy="199541"/>
            <a:chOff x="9654363" y="2195816"/>
            <a:chExt cx="188223" cy="199541"/>
          </a:xfrm>
          <a:noFill/>
        </p:grpSpPr>
        <p:sp>
          <p:nvSpPr>
            <p:cNvPr id="73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4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5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6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7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8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9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0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6580" y="7020991"/>
            <a:ext cx="6021371" cy="401167"/>
          </a:xfrm>
        </p:spPr>
        <p:txBody>
          <a:bodyPr/>
          <a:lstStyle/>
          <a:p>
            <a:r>
              <a:rPr lang="it-IT"/>
              <a:t>Servizi applicativi in ambito Sanità Digitale - sistemi informativi sanitari e servizi al cittadino (2/2)</a:t>
            </a:r>
          </a:p>
        </p:txBody>
      </p:sp>
      <p:pic>
        <p:nvPicPr>
          <p:cNvPr id="60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18" y="528484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18" y="561685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36" y="212444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36" y="280854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8" name="Tabella 57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4285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06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50" b="0" kern="120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CUP e interoperabilità dati sanitari - NORD</a:t>
                      </a:r>
                      <a:endParaRPr lang="it-IT" sz="1050" b="0" kern="120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20/01/2023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19/07/2024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Engineering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Ingegneria Informatica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Dedalus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GPI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Enterprise Services Italia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CUP e interoperabilità dati sanitari </a:t>
                      </a:r>
                      <a:r>
                        <a:rPr lang="it-IT" sz="1050" b="0" kern="120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CENTRO - SUD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20/01/2023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19/07/2024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Engineering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Ingegneria Informatica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Dedalus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GPI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Enterprise Services Italia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325141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Piattaforme applicative, portali e </a:t>
                      </a:r>
                      <a:r>
                        <a:rPr lang="it-IT" sz="1050" b="0" kern="120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</a:t>
                      </a:r>
                      <a:r>
                        <a:rPr lang="it-IT" sz="1050" b="0" kern="120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NORD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20/01/2023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19/07/2024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Exprivia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Almaviva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- The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italian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innovation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company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Engineering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Ingegneria Informatica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Dedalus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Enterprise Services Italia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838467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Piattaforme applicative, portali e </a:t>
                      </a:r>
                      <a:r>
                        <a:rPr lang="it-IT" sz="1050" b="0" kern="120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</a:t>
                      </a:r>
                      <a:r>
                        <a:rPr lang="it-IT" sz="1050" b="0" kern="120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CENTRO - SUD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20/01/2023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19/07/2024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Exprivia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Almaviva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- The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italian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innovation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company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Engineering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Ingegneria Informatica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Dedalus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Enterprise Services Italia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218508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Servizi di supporto – NORD</a:t>
                      </a:r>
                      <a:endParaRPr lang="it-IT" sz="1050" b="0" kern="120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29/09/2022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 28/03/2024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Intellera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Consulting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97011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Servizi di supporto - CENTRO - SUD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29/09/2022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 28/03/2024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KPMG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75723"/>
                  </a:ext>
                </a:extLst>
              </a:tr>
            </a:tbl>
          </a:graphicData>
        </a:graphic>
      </p:graphicFrame>
      <p:pic>
        <p:nvPicPr>
          <p:cNvPr id="72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18" y="365673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18" y="460874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838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System management </a:t>
            </a:r>
            <a:r>
              <a:rPr lang="it-IT" dirty="0" smtClean="0"/>
              <a:t>3 </a:t>
            </a:r>
            <a:r>
              <a:rPr lang="it-IT" dirty="0"/>
              <a:t>(1/2)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attività volti a garantire la piena operatività delle infrastrutture tecnologiche dei Centri Elaborazione Dati, a mantenerne la perfetta efficienza, a garantire agli utenti la disponibilità e le prestazioni delle applicazioni su di esse installate e l’integrità dei relativi dati nonché a fornire il supporto necessario per garantirne il costante allineamento con l’evoluzione tecnologica del mercato ICT.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3019608"/>
            <a:ext cx="6889271" cy="2264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base: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presidio operativo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supporto specialistico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monitoraggio H24 remoto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opzionali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accessori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4" y="5561086"/>
            <a:ext cx="7239135" cy="1297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Flessibilità dei tempi di acquisizione attraverso sia la modalità ad ordine diretto a condizioni tutte fissate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sia mediante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l’affidamento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seguito di riapertura del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confronto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competitivo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Facilitazione del processo di acquisizione attraverso la classificazione dei servizi e la standardizzazione della documentazione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gara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Flessibilità nella personalizzazione dei servizi richiesti e delle modalità di erogazione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5269123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management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50" y="1172058"/>
            <a:ext cx="2700000" cy="1738283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6E957DE2-B605-415C-8D03-06C6CED794D5}"/>
              </a:ext>
            </a:extLst>
          </p:cNvPr>
          <p:cNvGrpSpPr/>
          <p:nvPr/>
        </p:nvGrpSpPr>
        <p:grpSpPr>
          <a:xfrm>
            <a:off x="7717783" y="3081600"/>
            <a:ext cx="2570167" cy="4458629"/>
            <a:chOff x="7717783" y="2734419"/>
            <a:chExt cx="2570167" cy="4458629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775308"/>
              <a:ext cx="188236" cy="200846"/>
              <a:chOff x="3060700" y="4723156"/>
              <a:chExt cx="1401951" cy="1495873"/>
            </a:xfrm>
          </p:grpSpPr>
          <p:sp>
            <p:nvSpPr>
              <p:cNvPr id="5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98580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503475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 smtClean="0">
                  <a:solidFill>
                    <a:srgbClr val="404040"/>
                  </a:solidFill>
                </a:rPr>
                <a:t>Attiva 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404040"/>
                  </a:solidFill>
                </a:rPr>
                <a:t>13/01/2023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083355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dell’Accordo quadro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 </a:t>
              </a: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mesi + </a:t>
              </a: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233811"/>
              <a:ext cx="2564986" cy="9592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 – Ordine </a:t>
              </a:r>
              <a:r>
                <a:rPr lang="it-IT" sz="1200" dirty="0" smtClean="0">
                  <a:solidFill>
                    <a:srgbClr val="404040"/>
                  </a:solidFill>
                  <a:ea typeface="ＭＳ Ｐゴシック"/>
                  <a:hlinkClick r:id="rId3"/>
                </a:rPr>
                <a:t>diretto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 smtClean="0">
                  <a:solidFill>
                    <a:srgbClr val="404040"/>
                  </a:solidFill>
                  <a:ea typeface="ＭＳ Ｐゴシック"/>
                  <a:hlinkClick r:id="rId4"/>
                </a:rPr>
                <a:t>Scheda riassuntiva – Appalto specifico</a:t>
              </a:r>
              <a:endParaRPr lang="it-IT" sz="1200" dirty="0" smtClean="0">
                <a:solidFill>
                  <a:srgbClr val="404040"/>
                </a:solidFill>
                <a:ea typeface="ＭＳ Ｐゴシック"/>
              </a:endParaRP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17783" y="4597696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tra 12 e </a:t>
              </a: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36 </a:t>
              </a: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mesi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734419"/>
              <a:ext cx="198523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Informatica, Elettronica, Telecomunicazioni e macchine per l'ufficio</a:t>
              </a:r>
            </a:p>
          </p:txBody>
        </p:sp>
        <p:pic>
          <p:nvPicPr>
            <p:cNvPr id="24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17783" y="5747797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 / Appalto </a:t>
              </a: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specifico</a:t>
              </a:r>
            </a:p>
          </p:txBody>
        </p:sp>
      </p:grpSp>
      <p:sp>
        <p:nvSpPr>
          <p:cNvPr id="41" name="Rettangolo con angoli arrotondati 47">
            <a:hlinkClick r:id="rId7"/>
            <a:extLst>
              <a:ext uri="{FF2B5EF4-FFF2-40B4-BE49-F238E27FC236}">
                <a16:creationId xmlns:a16="http://schemas.microsoft.com/office/drawing/2014/main" id="{62D52D56-8F56-4F7F-AAEE-4261687E397D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79" y="5546067"/>
            <a:ext cx="446402" cy="446402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8313618" y="5638463"/>
            <a:ext cx="643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821B4C"/>
                </a:solidFill>
              </a:rPr>
              <a:t>PNRR</a:t>
            </a:r>
            <a:endParaRPr lang="it-IT" sz="1100" b="1" dirty="0">
              <a:solidFill>
                <a:srgbClr val="821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78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System management </a:t>
            </a:r>
            <a:r>
              <a:rPr lang="it-IT" dirty="0" smtClean="0"/>
              <a:t>3 </a:t>
            </a:r>
            <a:r>
              <a:rPr lang="it-IT" dirty="0"/>
              <a:t>(2/2)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11578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336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4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management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13/01/2023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12/07/2024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0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Fastweb - Accenture S.p.A.</a:t>
                      </a:r>
                      <a:r>
                        <a:rPr lang="pt-BR" sz="1000" kern="1200" baseline="0" dirty="0" smtClean="0">
                          <a:solidFill>
                            <a:srgbClr val="404040"/>
                          </a:solidFill>
                          <a:latin typeface="+mn-lt"/>
                        </a:rPr>
                        <a:t> </a:t>
                      </a:r>
                      <a:r>
                        <a:rPr lang="pt-BR" sz="10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- Accenture Technology – Atos - Consorzio Sielte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0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Almaviva - The Italian innovation company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0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Enterprise Services Italia S.r.l.</a:t>
                      </a:r>
                      <a:endParaRPr lang="pt-BR" sz="100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1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3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394E963-71E9-44ED-BDDA-1D40A1BA49D6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4BF7210A-6870-4AAF-ADD0-12C1FAD78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36D1F044-367D-48EF-9566-D04A9F04825B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8" descr="Anteprima immagine">
            <a:extLst>
              <a:ext uri="{FF2B5EF4-FFF2-40B4-BE49-F238E27FC236}">
                <a16:creationId xmlns:a16="http://schemas.microsoft.com/office/drawing/2014/main" id="{E319A240-29A2-44ED-ADE6-CDBC3DB16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2E3234C8-BA24-43A8-8F7B-686AC5C3CAAD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6AEC18AB-0EDE-4222-B5EE-705316579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D4839A01-BB45-4245-AB3A-855AE5B4F277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0" descr="Anteprima immagine">
            <a:extLst>
              <a:ext uri="{FF2B5EF4-FFF2-40B4-BE49-F238E27FC236}">
                <a16:creationId xmlns:a16="http://schemas.microsoft.com/office/drawing/2014/main" id="{A8FE79B8-EFDC-4425-9149-DAA66EC6D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570DCE32-B46B-46A0-8355-18A9909F9842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8" descr="Anteprima immagine">
            <a:extLst>
              <a:ext uri="{FF2B5EF4-FFF2-40B4-BE49-F238E27FC236}">
                <a16:creationId xmlns:a16="http://schemas.microsoft.com/office/drawing/2014/main" id="{CADC3910-B53A-4D9C-9823-26BFAE56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E4B104FF-BDDE-43AE-8A82-D823EDE13D0E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2" descr="Anteprima immagine">
            <a:extLst>
              <a:ext uri="{FF2B5EF4-FFF2-40B4-BE49-F238E27FC236}">
                <a16:creationId xmlns:a16="http://schemas.microsoft.com/office/drawing/2014/main" id="{0450C839-2FBB-464F-9711-52FCB093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AD23C91-1151-445B-A61C-CD54D67F00BF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6" descr="Anteprima immagine">
            <a:extLst>
              <a:ext uri="{FF2B5EF4-FFF2-40B4-BE49-F238E27FC236}">
                <a16:creationId xmlns:a16="http://schemas.microsoft.com/office/drawing/2014/main" id="{26DD76DF-2779-4FAC-A626-C395FF82B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1ED1C677-54D4-4FA4-B05D-8D05ADA42638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6AEC18AB-0EDE-4222-B5EE-705316579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77" y="226846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44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"/>
          <p:cNvCxnSpPr/>
          <p:nvPr/>
        </p:nvCxnSpPr>
        <p:spPr>
          <a:xfrm>
            <a:off x="2835029" y="1871999"/>
            <a:ext cx="0" cy="4572000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"/>
          <p:cNvCxnSpPr/>
          <p:nvPr/>
        </p:nvCxnSpPr>
        <p:spPr>
          <a:xfrm>
            <a:off x="6946674" y="-1"/>
            <a:ext cx="0" cy="5436000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2394372" y="2257906"/>
          <a:ext cx="3384376" cy="419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rgbClr val="821B4C"/>
                          </a:solidFill>
                        </a:rPr>
                        <a:t>Gare strategiche ICT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94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Catalogo di Funzionalità CRM </a:t>
                      </a:r>
                      <a:r>
                        <a:rPr lang="it-IT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SaaS</a:t>
                      </a:r>
                      <a:endParaRPr lang="it-IT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842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Cybersecurity</a:t>
                      </a: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- prodotti e servizi connessi</a:t>
                      </a:r>
                      <a:endParaRPr lang="it-IT" sz="11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Cybersecurity</a:t>
                      </a: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2 - prodotti e servizi connessi</a:t>
                      </a:r>
                      <a:endParaRPr lang="it-IT" sz="11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4634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Digital </a:t>
                      </a: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transformation</a:t>
                      </a:r>
                      <a:endParaRPr lang="it-IT" sz="11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61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Funzionalità BI </a:t>
                      </a: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SaaS</a:t>
                      </a:r>
                      <a:endParaRPr lang="it-IT" sz="11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17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97937" rtl="0" eaLnBrk="1" latinLnBrk="0" hangingPunct="1"/>
                      <a:r>
                        <a:rPr lang="it-IT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it-IT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Public </a:t>
                      </a: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Cloud</a:t>
                      </a: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Iaas</a:t>
                      </a: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PaaS</a:t>
                      </a:r>
                      <a:endParaRPr lang="it-IT" sz="11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35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97937" rtl="0" eaLnBrk="1" latinLnBrk="0" hangingPunct="1"/>
                      <a:r>
                        <a:rPr lang="it-IT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it-IT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Public </a:t>
                      </a: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Cloud</a:t>
                      </a: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SaaS</a:t>
                      </a: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- Produttività Individuale e Collaboration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471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97937" rtl="0" eaLnBrk="1" latinLnBrk="0" hangingPunct="1"/>
                      <a:r>
                        <a:rPr lang="it-IT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it-IT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Sanità Digitale - Sistemi Informativi Gestionali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81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97937" rtl="0" eaLnBrk="1" latinLnBrk="0" hangingPunct="1"/>
                      <a:r>
                        <a:rPr lang="it-IT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it-IT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Servizi applicativi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4928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97937" rtl="0" eaLnBrk="1" latinLnBrk="0" hangingPunct="1"/>
                      <a:r>
                        <a:rPr lang="it-IT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it-IT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Servizi Applicativi di Data management e servizi di PMO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0659536"/>
                  </a:ext>
                </a:extLst>
              </a:tr>
            </a:tbl>
          </a:graphicData>
        </a:graphic>
      </p:graphicFrame>
      <p:graphicFrame>
        <p:nvGraphicFramePr>
          <p:cNvPr id="80" name="Tabella 79"/>
          <p:cNvGraphicFramePr>
            <a:graphicFrameLocks noGrp="1"/>
          </p:cNvGraphicFramePr>
          <p:nvPr>
            <p:extLst/>
          </p:nvPr>
        </p:nvGraphicFramePr>
        <p:xfrm>
          <a:off x="6498828" y="2257906"/>
          <a:ext cx="3384376" cy="313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497937" rtl="0" eaLnBrk="1" latinLnBrk="0" hangingPunct="1"/>
                      <a:r>
                        <a:rPr lang="it-IT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it-IT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 applicativi e accessori in ottica </a:t>
                      </a:r>
                      <a:r>
                        <a:rPr lang="it-IT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cloud</a:t>
                      </a: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 PMO 2 - PAC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992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Servizi applicativi in ottica </a:t>
                      </a: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cloud</a:t>
                      </a: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e PMO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526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Servizi applicativi e di supporto Sanità Digitale - sistemi informativi clinico-assistenziali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37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34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 applicativi in ambito Sanità Digitale - sistemi informativi sanitari e servizi al cittadino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58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36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System management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rgbClr val="821B4C"/>
                          </a:solidFill>
                          <a:latin typeface="+mn-lt"/>
                          <a:ea typeface="+mn-ea"/>
                          <a:cs typeface="+mn-cs"/>
                        </a:rPr>
                        <a:t>SPC</a:t>
                      </a:r>
                      <a:endParaRPr lang="it-IT" sz="1100" b="1" kern="1200" dirty="0">
                        <a:solidFill>
                          <a:srgbClr val="821B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61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39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SPC Connettività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17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41</a:t>
                      </a:r>
                      <a:endParaRPr lang="it-I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S-RIPA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9428465"/>
                  </a:ext>
                </a:extLst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05" y="165526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50156" y="1620391"/>
            <a:ext cx="1985231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it-IT" sz="1200" b="1" dirty="0">
                <a:solidFill>
                  <a:srgbClr val="313840"/>
                </a:solidFill>
              </a:rPr>
              <a:t>Informatica, Elettronica, Telecomunicazioni e macchine per l'ufficio</a:t>
            </a:r>
          </a:p>
        </p:txBody>
      </p:sp>
    </p:spTree>
    <p:extLst>
      <p:ext uri="{BB962C8B-B14F-4D97-AF65-F5344CB8AC3E}">
        <p14:creationId xmlns:p14="http://schemas.microsoft.com/office/powerpoint/2010/main" val="2845702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SPC Connettività </a:t>
            </a:r>
            <a:r>
              <a:rPr lang="it-IT" dirty="0"/>
              <a:t>(1/2)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298047"/>
            <a:ext cx="71581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l’affidamento dei servizi di connettività nell'ambito del Sistema Pubblico di Connettività (SPC) per le Pubbliche Amministrazioni Centrali (PAC) e Territoriali o Locali (PAT o PAL) ed alcuni servizi aggiuntivi quali la comunicazione evoluta, il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Voip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la Telepresenza.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310318"/>
            <a:ext cx="4345085" cy="3126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Trasporto Dati (TR)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Trasporto Dati </a:t>
            </a:r>
            <a:r>
              <a:rPr lang="it-IT" alt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wired</a:t>
            </a: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 portante Elettrica (STDE)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Trasporto Dati </a:t>
            </a:r>
            <a:r>
              <a:rPr lang="it-IT" alt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wired</a:t>
            </a: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 portante Elettrica (STDO)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Trasporto Dati wireless Satellitari (STDS)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Sicurezza Perimetrale (SICP)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Sicurezza Perimetrale Unificata (SPUN) 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Sicurezza Centralizzata (SCEN)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4" y="6001603"/>
            <a:ext cx="7015825" cy="587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potenziare l’offerta di connettività a larga banda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potenziare l’offerta di connettività a banda ultra larga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5749011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SPC Connettività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Segnaposto immagine 2"/>
          <p:cNvPicPr>
            <a:picLocks noGrp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838" y="1159995"/>
            <a:ext cx="2700000" cy="1706400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821B4C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4711202" y="2310318"/>
            <a:ext cx="2596439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inclusi nella fornitura</a:t>
            </a:r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Supporto Professionale (SSUP)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Supporto Specialistico (SSUS)</a:t>
            </a:r>
          </a:p>
          <a:p>
            <a:pPr>
              <a:spcAft>
                <a:spcPts val="450"/>
              </a:spcAft>
            </a:pP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opzionali nella fornitura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Comunicazione Evoluta (SCOE)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VOIP (VOIP)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Telepresenza (TELP)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6302745-DBE3-42DE-AAEC-2DA888C6EBE2}"/>
              </a:ext>
            </a:extLst>
          </p:cNvPr>
          <p:cNvGrpSpPr/>
          <p:nvPr/>
        </p:nvGrpSpPr>
        <p:grpSpPr>
          <a:xfrm>
            <a:off x="7722964" y="3081600"/>
            <a:ext cx="2529216" cy="4358580"/>
            <a:chOff x="7722964" y="2734419"/>
            <a:chExt cx="2529216" cy="4358580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4788743"/>
              <a:ext cx="237626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 lvl="0" algn="just"/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84 mesi </a:t>
              </a:r>
              <a:r>
                <a:rPr lang="it-IT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(il fornitore garantisce la continuità </a:t>
              </a:r>
              <a:r>
                <a:rPr lang="it-IT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dei servizi </a:t>
              </a:r>
              <a:r>
                <a:rPr lang="it-IT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fino </a:t>
              </a:r>
              <a:r>
                <a:rPr lang="it-IT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alla migrazione </a:t>
              </a:r>
              <a:r>
                <a:rPr lang="it-IT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 </a:t>
              </a:r>
              <a:r>
                <a:rPr lang="it-IT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un nuovo </a:t>
              </a:r>
              <a:r>
                <a:rPr lang="it-IT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contratto)</a:t>
              </a:r>
              <a:endParaRPr lang="it-IT" sz="12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1866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86761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dal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23/05/2017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53140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</a:t>
              </a:r>
              <a:r>
                <a:rPr lang="it-IT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dell’Accordo quadro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84 mesi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67214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 smtClean="0">
                  <a:solidFill>
                    <a:srgbClr val="404040"/>
                  </a:solidFill>
                  <a:ea typeface="ＭＳ Ｐゴシック"/>
                  <a:hlinkClick r:id="rId3"/>
                </a:rPr>
                <a:t>Scheda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sp>
          <p:nvSpPr>
            <p:cNvPr id="4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9740452" y="3892452"/>
              <a:ext cx="19267" cy="12332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734419"/>
              <a:ext cx="198523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Informatica, Elettronica, Telecomunicazioni e macchine per l'ufficio</a:t>
              </a:r>
            </a:p>
          </p:txBody>
        </p:sp>
        <p:pic>
          <p:nvPicPr>
            <p:cNvPr id="39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stipula contratto esecutivo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5" name="Rettangolo con angoli arrotondati 47">
            <a:hlinkClick r:id="rId8"/>
            <a:extLst>
              <a:ext uri="{FF2B5EF4-FFF2-40B4-BE49-F238E27FC236}">
                <a16:creationId xmlns:a16="http://schemas.microsoft.com/office/drawing/2014/main" id="{DF131A06-D23A-4B0C-8697-29B36FD21C2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821B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CONTRATTO </a:t>
            </a:r>
            <a:r>
              <a:rPr lang="it-IT" sz="1000" b="1" dirty="0">
                <a:solidFill>
                  <a:schemeClr val="bg1"/>
                </a:solidFill>
              </a:rPr>
              <a:t>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46" name="Elemento grafico 41">
            <a:extLst>
              <a:ext uri="{FF2B5EF4-FFF2-40B4-BE49-F238E27FC236}">
                <a16:creationId xmlns:a16="http://schemas.microsoft.com/office/drawing/2014/main" id="{D55AB854-B6B2-456D-B415-7A05C0B5255D}"/>
              </a:ext>
            </a:extLst>
          </p:cNvPr>
          <p:cNvSpPr/>
          <p:nvPr/>
        </p:nvSpPr>
        <p:spPr>
          <a:xfrm>
            <a:off x="9727870" y="4111221"/>
            <a:ext cx="188236" cy="200846"/>
          </a:xfrm>
          <a:custGeom>
            <a:avLst/>
            <a:gdLst>
              <a:gd name="connsiteX0" fmla="*/ 1389682 w 1401951"/>
              <a:gd name="connsiteY0" fmla="*/ 330258 h 1495873"/>
              <a:gd name="connsiteX1" fmla="*/ 710470 w 1401951"/>
              <a:gd name="connsiteY1" fmla="*/ 2191 h 1495873"/>
              <a:gd name="connsiteX2" fmla="*/ 691482 w 1401951"/>
              <a:gd name="connsiteY2" fmla="*/ 2191 h 1495873"/>
              <a:gd name="connsiteX3" fmla="*/ 12270 w 1401951"/>
              <a:gd name="connsiteY3" fmla="*/ 330258 h 1495873"/>
              <a:gd name="connsiteX4" fmla="*/ 0 w 1401951"/>
              <a:gd name="connsiteY4" fmla="*/ 350123 h 1495873"/>
              <a:gd name="connsiteX5" fmla="*/ 0 w 1401951"/>
              <a:gd name="connsiteY5" fmla="*/ 1146188 h 1495873"/>
              <a:gd name="connsiteX6" fmla="*/ 12270 w 1401951"/>
              <a:gd name="connsiteY6" fmla="*/ 1166054 h 1495873"/>
              <a:gd name="connsiteX7" fmla="*/ 691482 w 1401951"/>
              <a:gd name="connsiteY7" fmla="*/ 1493828 h 1495873"/>
              <a:gd name="connsiteX8" fmla="*/ 701122 w 1401951"/>
              <a:gd name="connsiteY8" fmla="*/ 1495873 h 1495873"/>
              <a:gd name="connsiteX9" fmla="*/ 710762 w 1401951"/>
              <a:gd name="connsiteY9" fmla="*/ 1493828 h 1495873"/>
              <a:gd name="connsiteX10" fmla="*/ 1389682 w 1401951"/>
              <a:gd name="connsiteY10" fmla="*/ 1165762 h 1495873"/>
              <a:gd name="connsiteX11" fmla="*/ 1401952 w 1401951"/>
              <a:gd name="connsiteY11" fmla="*/ 1145896 h 1495873"/>
              <a:gd name="connsiteX12" fmla="*/ 1401952 w 1401951"/>
              <a:gd name="connsiteY12" fmla="*/ 349831 h 1495873"/>
              <a:gd name="connsiteX13" fmla="*/ 1389682 w 1401951"/>
              <a:gd name="connsiteY13" fmla="*/ 330258 h 1495873"/>
              <a:gd name="connsiteX14" fmla="*/ 701122 w 1401951"/>
              <a:gd name="connsiteY14" fmla="*/ 46303 h 1495873"/>
              <a:gd name="connsiteX15" fmla="*/ 1329795 w 1401951"/>
              <a:gd name="connsiteY15" fmla="*/ 349831 h 1495873"/>
              <a:gd name="connsiteX16" fmla="*/ 1147503 w 1401951"/>
              <a:gd name="connsiteY16" fmla="*/ 437763 h 1495873"/>
              <a:gd name="connsiteX17" fmla="*/ 1143705 w 1401951"/>
              <a:gd name="connsiteY17" fmla="*/ 435426 h 1495873"/>
              <a:gd name="connsiteX18" fmla="*/ 519415 w 1401951"/>
              <a:gd name="connsiteY18" fmla="*/ 134236 h 1495873"/>
              <a:gd name="connsiteX19" fmla="*/ 701122 w 1401951"/>
              <a:gd name="connsiteY19" fmla="*/ 46303 h 1495873"/>
              <a:gd name="connsiteX20" fmla="*/ 469752 w 1401951"/>
              <a:gd name="connsiteY20" fmla="*/ 158775 h 1495873"/>
              <a:gd name="connsiteX21" fmla="*/ 1097548 w 1401951"/>
              <a:gd name="connsiteY21" fmla="*/ 461718 h 1495873"/>
              <a:gd name="connsiteX22" fmla="*/ 969009 w 1401951"/>
              <a:gd name="connsiteY22" fmla="*/ 523651 h 1495873"/>
              <a:gd name="connsiteX23" fmla="*/ 341505 w 1401951"/>
              <a:gd name="connsiteY23" fmla="*/ 221000 h 1495873"/>
              <a:gd name="connsiteX24" fmla="*/ 469752 w 1401951"/>
              <a:gd name="connsiteY24" fmla="*/ 158775 h 1495873"/>
              <a:gd name="connsiteX25" fmla="*/ 1112447 w 1401951"/>
              <a:gd name="connsiteY25" fmla="*/ 503493 h 1495873"/>
              <a:gd name="connsiteX26" fmla="*/ 1112447 w 1401951"/>
              <a:gd name="connsiteY26" fmla="*/ 732819 h 1495873"/>
              <a:gd name="connsiteX27" fmla="*/ 992380 w 1401951"/>
              <a:gd name="connsiteY27" fmla="*/ 790661 h 1495873"/>
              <a:gd name="connsiteX28" fmla="*/ 992380 w 1401951"/>
              <a:gd name="connsiteY28" fmla="*/ 561336 h 1495873"/>
              <a:gd name="connsiteX29" fmla="*/ 1112447 w 1401951"/>
              <a:gd name="connsiteY29" fmla="*/ 503493 h 1495873"/>
              <a:gd name="connsiteX30" fmla="*/ 1358132 w 1401951"/>
              <a:gd name="connsiteY30" fmla="*/ 1132458 h 1495873"/>
              <a:gd name="connsiteX31" fmla="*/ 722740 w 1401951"/>
              <a:gd name="connsiteY31" fmla="*/ 1439199 h 1495873"/>
              <a:gd name="connsiteX32" fmla="*/ 722740 w 1401951"/>
              <a:gd name="connsiteY32" fmla="*/ 691628 h 1495873"/>
              <a:gd name="connsiteX33" fmla="*/ 874358 w 1401951"/>
              <a:gd name="connsiteY33" fmla="*/ 618594 h 1495873"/>
              <a:gd name="connsiteX34" fmla="*/ 884582 w 1401951"/>
              <a:gd name="connsiteY34" fmla="*/ 589381 h 1495873"/>
              <a:gd name="connsiteX35" fmla="*/ 855369 w 1401951"/>
              <a:gd name="connsiteY35" fmla="*/ 579156 h 1495873"/>
              <a:gd name="connsiteX36" fmla="*/ 701122 w 1401951"/>
              <a:gd name="connsiteY36" fmla="*/ 653358 h 1495873"/>
              <a:gd name="connsiteX37" fmla="*/ 640358 w 1401951"/>
              <a:gd name="connsiteY37" fmla="*/ 624145 h 1495873"/>
              <a:gd name="connsiteX38" fmla="*/ 611145 w 1401951"/>
              <a:gd name="connsiteY38" fmla="*/ 634369 h 1495873"/>
              <a:gd name="connsiteX39" fmla="*/ 621369 w 1401951"/>
              <a:gd name="connsiteY39" fmla="*/ 663583 h 1495873"/>
              <a:gd name="connsiteX40" fmla="*/ 679212 w 1401951"/>
              <a:gd name="connsiteY40" fmla="*/ 691628 h 1495873"/>
              <a:gd name="connsiteX41" fmla="*/ 679212 w 1401951"/>
              <a:gd name="connsiteY41" fmla="*/ 1439199 h 1495873"/>
              <a:gd name="connsiteX42" fmla="*/ 43820 w 1401951"/>
              <a:gd name="connsiteY42" fmla="*/ 1132458 h 1495873"/>
              <a:gd name="connsiteX43" fmla="*/ 43820 w 1401951"/>
              <a:gd name="connsiteY43" fmla="*/ 384887 h 1495873"/>
              <a:gd name="connsiteX44" fmla="*/ 527594 w 1401951"/>
              <a:gd name="connsiteY44" fmla="*/ 618302 h 1495873"/>
              <a:gd name="connsiteX45" fmla="*/ 537235 w 1401951"/>
              <a:gd name="connsiteY45" fmla="*/ 620347 h 1495873"/>
              <a:gd name="connsiteX46" fmla="*/ 557100 w 1401951"/>
              <a:gd name="connsiteY46" fmla="*/ 608077 h 1495873"/>
              <a:gd name="connsiteX47" fmla="*/ 546875 w 1401951"/>
              <a:gd name="connsiteY47" fmla="*/ 578864 h 1495873"/>
              <a:gd name="connsiteX48" fmla="*/ 72449 w 1401951"/>
              <a:gd name="connsiteY48" fmla="*/ 349831 h 1495873"/>
              <a:gd name="connsiteX49" fmla="*/ 290089 w 1401951"/>
              <a:gd name="connsiteY49" fmla="*/ 244662 h 1495873"/>
              <a:gd name="connsiteX50" fmla="*/ 948268 w 1401951"/>
              <a:gd name="connsiteY50" fmla="*/ 562504 h 1495873"/>
              <a:gd name="connsiteX51" fmla="*/ 948560 w 1401951"/>
              <a:gd name="connsiteY51" fmla="*/ 562797 h 1495873"/>
              <a:gd name="connsiteX52" fmla="*/ 948560 w 1401951"/>
              <a:gd name="connsiteY52" fmla="*/ 825717 h 1495873"/>
              <a:gd name="connsiteX53" fmla="*/ 958784 w 1401951"/>
              <a:gd name="connsiteY53" fmla="*/ 844414 h 1495873"/>
              <a:gd name="connsiteX54" fmla="*/ 970470 w 1401951"/>
              <a:gd name="connsiteY54" fmla="*/ 847627 h 1495873"/>
              <a:gd name="connsiteX55" fmla="*/ 980110 w 1401951"/>
              <a:gd name="connsiteY55" fmla="*/ 845582 h 1495873"/>
              <a:gd name="connsiteX56" fmla="*/ 1143997 w 1401951"/>
              <a:gd name="connsiteY56" fmla="*/ 766414 h 1495873"/>
              <a:gd name="connsiteX57" fmla="*/ 1156267 w 1401951"/>
              <a:gd name="connsiteY57" fmla="*/ 746549 h 1495873"/>
              <a:gd name="connsiteX58" fmla="*/ 1156267 w 1401951"/>
              <a:gd name="connsiteY58" fmla="*/ 482167 h 1495873"/>
              <a:gd name="connsiteX59" fmla="*/ 1358424 w 1401951"/>
              <a:gd name="connsiteY59" fmla="*/ 384595 h 1495873"/>
              <a:gd name="connsiteX60" fmla="*/ 1358132 w 1401951"/>
              <a:gd name="connsiteY60" fmla="*/ 1132458 h 1495873"/>
              <a:gd name="connsiteX61" fmla="*/ 1358132 w 1401951"/>
              <a:gd name="connsiteY61" fmla="*/ 1132458 h 14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01951" h="1495873">
                <a:moveTo>
                  <a:pt x="1389682" y="330258"/>
                </a:moveTo>
                <a:lnTo>
                  <a:pt x="710470" y="2191"/>
                </a:lnTo>
                <a:cubicBezTo>
                  <a:pt x="704336" y="-730"/>
                  <a:pt x="697324" y="-730"/>
                  <a:pt x="691482" y="2191"/>
                </a:cubicBezTo>
                <a:lnTo>
                  <a:pt x="12270" y="330258"/>
                </a:lnTo>
                <a:cubicBezTo>
                  <a:pt x="4674" y="334055"/>
                  <a:pt x="0" y="341651"/>
                  <a:pt x="0" y="350123"/>
                </a:cubicBezTo>
                <a:lnTo>
                  <a:pt x="0" y="1146188"/>
                </a:lnTo>
                <a:cubicBezTo>
                  <a:pt x="0" y="1154660"/>
                  <a:pt x="4674" y="1162256"/>
                  <a:pt x="12270" y="1166054"/>
                </a:cubicBezTo>
                <a:lnTo>
                  <a:pt x="691482" y="1493828"/>
                </a:lnTo>
                <a:cubicBezTo>
                  <a:pt x="694403" y="1495289"/>
                  <a:pt x="697616" y="1495873"/>
                  <a:pt x="701122" y="1495873"/>
                </a:cubicBezTo>
                <a:cubicBezTo>
                  <a:pt x="704336" y="1495873"/>
                  <a:pt x="707549" y="1495289"/>
                  <a:pt x="710762" y="1493828"/>
                </a:cubicBezTo>
                <a:lnTo>
                  <a:pt x="1389682" y="1165762"/>
                </a:lnTo>
                <a:cubicBezTo>
                  <a:pt x="1397278" y="1161964"/>
                  <a:pt x="1401952" y="1154368"/>
                  <a:pt x="1401952" y="1145896"/>
                </a:cubicBezTo>
                <a:lnTo>
                  <a:pt x="1401952" y="349831"/>
                </a:lnTo>
                <a:cubicBezTo>
                  <a:pt x="1401952" y="341359"/>
                  <a:pt x="1397278" y="333763"/>
                  <a:pt x="1389682" y="330258"/>
                </a:cubicBezTo>
                <a:close/>
                <a:moveTo>
                  <a:pt x="701122" y="46303"/>
                </a:moveTo>
                <a:lnTo>
                  <a:pt x="1329795" y="349831"/>
                </a:lnTo>
                <a:lnTo>
                  <a:pt x="1147503" y="437763"/>
                </a:lnTo>
                <a:cubicBezTo>
                  <a:pt x="1146335" y="436887"/>
                  <a:pt x="1145166" y="436010"/>
                  <a:pt x="1143705" y="435426"/>
                </a:cubicBezTo>
                <a:lnTo>
                  <a:pt x="519415" y="134236"/>
                </a:lnTo>
                <a:lnTo>
                  <a:pt x="701122" y="46303"/>
                </a:lnTo>
                <a:close/>
                <a:moveTo>
                  <a:pt x="469752" y="158775"/>
                </a:moveTo>
                <a:lnTo>
                  <a:pt x="1097548" y="461718"/>
                </a:lnTo>
                <a:lnTo>
                  <a:pt x="969009" y="523651"/>
                </a:lnTo>
                <a:lnTo>
                  <a:pt x="341505" y="221000"/>
                </a:lnTo>
                <a:lnTo>
                  <a:pt x="469752" y="158775"/>
                </a:lnTo>
                <a:close/>
                <a:moveTo>
                  <a:pt x="1112447" y="503493"/>
                </a:moveTo>
                <a:lnTo>
                  <a:pt x="1112447" y="732819"/>
                </a:lnTo>
                <a:lnTo>
                  <a:pt x="992380" y="790661"/>
                </a:lnTo>
                <a:lnTo>
                  <a:pt x="992380" y="561336"/>
                </a:lnTo>
                <a:lnTo>
                  <a:pt x="1112447" y="503493"/>
                </a:lnTo>
                <a:close/>
                <a:moveTo>
                  <a:pt x="1358132" y="1132458"/>
                </a:moveTo>
                <a:lnTo>
                  <a:pt x="722740" y="1439199"/>
                </a:lnTo>
                <a:lnTo>
                  <a:pt x="722740" y="691628"/>
                </a:lnTo>
                <a:lnTo>
                  <a:pt x="874358" y="618594"/>
                </a:lnTo>
                <a:cubicBezTo>
                  <a:pt x="885167" y="613336"/>
                  <a:pt x="889841" y="600190"/>
                  <a:pt x="884582" y="589381"/>
                </a:cubicBezTo>
                <a:cubicBezTo>
                  <a:pt x="879324" y="578572"/>
                  <a:pt x="866178" y="573898"/>
                  <a:pt x="855369" y="579156"/>
                </a:cubicBezTo>
                <a:lnTo>
                  <a:pt x="701122" y="653358"/>
                </a:lnTo>
                <a:lnTo>
                  <a:pt x="640358" y="624145"/>
                </a:lnTo>
                <a:cubicBezTo>
                  <a:pt x="629549" y="618886"/>
                  <a:pt x="616403" y="623560"/>
                  <a:pt x="611145" y="634369"/>
                </a:cubicBezTo>
                <a:cubicBezTo>
                  <a:pt x="605886" y="645178"/>
                  <a:pt x="610560" y="658324"/>
                  <a:pt x="621369" y="663583"/>
                </a:cubicBezTo>
                <a:lnTo>
                  <a:pt x="679212" y="691628"/>
                </a:lnTo>
                <a:lnTo>
                  <a:pt x="679212" y="1439199"/>
                </a:lnTo>
                <a:lnTo>
                  <a:pt x="43820" y="1132458"/>
                </a:lnTo>
                <a:lnTo>
                  <a:pt x="43820" y="384887"/>
                </a:lnTo>
                <a:lnTo>
                  <a:pt x="527594" y="618302"/>
                </a:lnTo>
                <a:cubicBezTo>
                  <a:pt x="530808" y="619763"/>
                  <a:pt x="534021" y="620347"/>
                  <a:pt x="537235" y="620347"/>
                </a:cubicBezTo>
                <a:cubicBezTo>
                  <a:pt x="545415" y="620347"/>
                  <a:pt x="553302" y="615673"/>
                  <a:pt x="557100" y="608077"/>
                </a:cubicBezTo>
                <a:cubicBezTo>
                  <a:pt x="562358" y="597268"/>
                  <a:pt x="557684" y="584122"/>
                  <a:pt x="546875" y="578864"/>
                </a:cubicBezTo>
                <a:lnTo>
                  <a:pt x="72449" y="349831"/>
                </a:lnTo>
                <a:lnTo>
                  <a:pt x="290089" y="244662"/>
                </a:lnTo>
                <a:lnTo>
                  <a:pt x="948268" y="562504"/>
                </a:lnTo>
                <a:cubicBezTo>
                  <a:pt x="948268" y="562504"/>
                  <a:pt x="948560" y="562797"/>
                  <a:pt x="948560" y="562797"/>
                </a:cubicBezTo>
                <a:lnTo>
                  <a:pt x="948560" y="825717"/>
                </a:lnTo>
                <a:cubicBezTo>
                  <a:pt x="948560" y="833313"/>
                  <a:pt x="952357" y="840324"/>
                  <a:pt x="958784" y="844414"/>
                </a:cubicBezTo>
                <a:cubicBezTo>
                  <a:pt x="962290" y="846751"/>
                  <a:pt x="966380" y="847627"/>
                  <a:pt x="970470" y="847627"/>
                </a:cubicBezTo>
                <a:cubicBezTo>
                  <a:pt x="973683" y="847627"/>
                  <a:pt x="976897" y="847043"/>
                  <a:pt x="980110" y="845582"/>
                </a:cubicBezTo>
                <a:lnTo>
                  <a:pt x="1143997" y="766414"/>
                </a:lnTo>
                <a:cubicBezTo>
                  <a:pt x="1151593" y="762616"/>
                  <a:pt x="1156267" y="755021"/>
                  <a:pt x="1156267" y="746549"/>
                </a:cubicBezTo>
                <a:lnTo>
                  <a:pt x="1156267" y="482167"/>
                </a:lnTo>
                <a:lnTo>
                  <a:pt x="1358424" y="384595"/>
                </a:lnTo>
                <a:lnTo>
                  <a:pt x="1358132" y="1132458"/>
                </a:lnTo>
                <a:lnTo>
                  <a:pt x="1358132" y="1132458"/>
                </a:lnTo>
                <a:close/>
              </a:path>
            </a:pathLst>
          </a:custGeom>
          <a:solidFill>
            <a:srgbClr val="313840"/>
          </a:solidFill>
          <a:ln w="2917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771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17674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06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Lotto unico: Funzionalità CRM </a:t>
                      </a:r>
                      <a:r>
                        <a:rPr lang="it-IT" sz="105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SaaS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01/03/2023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31/08/2024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NSR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Fastweb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TELECOM ITALIA S.p.A. - ITALWARE S.r.l.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INFORDATA – CONVERGE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LUTECH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Postel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Var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Group S.p.A.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Engineering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Ingegneria Informatica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Atos Italia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Alterna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>
                <a:solidFill>
                  <a:srgbClr val="313840"/>
                </a:solidFill>
              </a:rPr>
              <a:t>1</a:t>
            </a:r>
            <a:endParaRPr lang="it-IT" sz="120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19D4CB2-6D43-42D0-A87F-A96214A6C320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3A428CF8-84DF-4BBD-9649-7F1F5670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FE94745-0733-442E-8122-8D40BE989C9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8" descr="Anteprima immagine">
            <a:extLst>
              <a:ext uri="{FF2B5EF4-FFF2-40B4-BE49-F238E27FC236}">
                <a16:creationId xmlns:a16="http://schemas.microsoft.com/office/drawing/2014/main" id="{CCCBAED4-A844-46D7-B90E-7389CE41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2C4A3B0-AA5F-4805-9B6B-AC93BF4C4814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1DE690F-CF21-46B9-AF63-A4A1139BE9A1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0" descr="Anteprima immagine">
            <a:extLst>
              <a:ext uri="{FF2B5EF4-FFF2-40B4-BE49-F238E27FC236}">
                <a16:creationId xmlns:a16="http://schemas.microsoft.com/office/drawing/2014/main" id="{9F9BFA9D-E8EF-4B0C-9154-A4ECA626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A507440-7ACC-4735-89CF-150A7DBB00D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8" descr="Anteprima immagine">
            <a:extLst>
              <a:ext uri="{FF2B5EF4-FFF2-40B4-BE49-F238E27FC236}">
                <a16:creationId xmlns:a16="http://schemas.microsoft.com/office/drawing/2014/main" id="{CC7295A7-25B1-4A70-9537-94387D6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B12CB21-DA04-4AB1-A2CA-E6F9075F7C06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A50CA18-6936-4779-80D6-0DFC0BDF4116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6" descr="Anteprima immagine">
            <a:extLst>
              <a:ext uri="{FF2B5EF4-FFF2-40B4-BE49-F238E27FC236}">
                <a16:creationId xmlns:a16="http://schemas.microsoft.com/office/drawing/2014/main" id="{0A56B7F7-80C9-4EB4-BAB6-FAF1D1CD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9DE9849-BAFD-4B14-B70C-48DA6DA74611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746300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/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66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Catalogo di Funzionalità CRM </a:t>
            </a:r>
            <a:r>
              <a:rPr lang="it-IT" dirty="0" err="1"/>
              <a:t>SaaS</a:t>
            </a:r>
            <a:r>
              <a:rPr lang="it-IT" dirty="0"/>
              <a:t> (2/2)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33" y="255639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011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 smtClean="0"/>
              <a:t>SPC Connettività </a:t>
            </a:r>
            <a:r>
              <a:rPr lang="it-IT" dirty="0"/>
              <a:t>(2/2)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1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821B4C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62" name="Tabella 61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762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945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Fornitori *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2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Lotto unico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23/05/2017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31/12/2023 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Telecom Italia S.p.A. 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Vodafone S.p.A. 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Fastweb S.p.A.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0B512C81-1BA8-47C2-BE49-46E4B5669B63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8" name="Picture 14" descr="Anteprima immagine">
            <a:extLst>
              <a:ext uri="{FF2B5EF4-FFF2-40B4-BE49-F238E27FC236}">
                <a16:creationId xmlns:a16="http://schemas.microsoft.com/office/drawing/2014/main" id="{DEB4A67C-9FE6-4A76-AD10-6015AC83B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302788CB-8197-48D9-BC4B-E65AB6BF1988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0" name="Picture 8" descr="Anteprima immagine">
            <a:extLst>
              <a:ext uri="{FF2B5EF4-FFF2-40B4-BE49-F238E27FC236}">
                <a16:creationId xmlns:a16="http://schemas.microsoft.com/office/drawing/2014/main" id="{99293A50-9CFE-41EF-AA52-4B5DAAF37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593B011-B5B3-4C4C-B557-1DAD56C72402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2" name="Picture 4">
            <a:extLst>
              <a:ext uri="{FF2B5EF4-FFF2-40B4-BE49-F238E27FC236}">
                <a16:creationId xmlns:a16="http://schemas.microsoft.com/office/drawing/2014/main" id="{FFC2344C-3B1C-4866-99E3-11CC24D24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E32C8B0-83D6-41A8-B4EC-A69C00624090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9" name="Picture 10" descr="Anteprima immagine">
            <a:extLst>
              <a:ext uri="{FF2B5EF4-FFF2-40B4-BE49-F238E27FC236}">
                <a16:creationId xmlns:a16="http://schemas.microsoft.com/office/drawing/2014/main" id="{74307779-713F-47A4-BFEB-CD160947D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F41B6429-4994-4BE6-A7ED-BDB74A93F1A8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8" descr="Anteprima immagine">
            <a:extLst>
              <a:ext uri="{FF2B5EF4-FFF2-40B4-BE49-F238E27FC236}">
                <a16:creationId xmlns:a16="http://schemas.microsoft.com/office/drawing/2014/main" id="{8E218796-130F-4902-BB78-C1F71540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E88C5308-A752-4216-B506-52117BD33CEA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2" descr="Anteprima immagine">
            <a:extLst>
              <a:ext uri="{FF2B5EF4-FFF2-40B4-BE49-F238E27FC236}">
                <a16:creationId xmlns:a16="http://schemas.microsoft.com/office/drawing/2014/main" id="{34F5E9A7-549F-4D78-8694-E8BFECC31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8903E072-016F-44B8-945A-B693B7A84274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6" descr="Anteprima immagine">
            <a:extLst>
              <a:ext uri="{FF2B5EF4-FFF2-40B4-BE49-F238E27FC236}">
                <a16:creationId xmlns:a16="http://schemas.microsoft.com/office/drawing/2014/main" id="{9D53110D-E737-4545-A03E-CF0CD50E9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E32CE3A-AAE6-4529-9223-0F4D2B24BFEF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351588" y="116052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404040"/>
                </a:solidFill>
              </a:rPr>
              <a:t>MERCEOLOGICI</a:t>
            </a:r>
            <a:endParaRPr lang="it-IT" sz="1000" b="1" dirty="0"/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FFC2344C-3B1C-4866-99E3-11CC24D24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203608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uppo 47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51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8973AF4-7712-479D-AE95-9E01D03C666F}"/>
              </a:ext>
            </a:extLst>
          </p:cNvPr>
          <p:cNvSpPr txBox="1"/>
          <p:nvPr/>
        </p:nvSpPr>
        <p:spPr>
          <a:xfrm>
            <a:off x="7647776" y="2556495"/>
            <a:ext cx="25944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ts val="600"/>
              </a:spcBef>
              <a:spcAft>
                <a:spcPct val="0"/>
              </a:spcAft>
              <a:buClr>
                <a:srgbClr val="911812"/>
              </a:buClr>
              <a:defRPr/>
            </a:pPr>
            <a:r>
              <a:rPr lang="it-IT" sz="1200" dirty="0" smtClean="0">
                <a:solidFill>
                  <a:srgbClr val="5B677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 Il </a:t>
            </a:r>
            <a:r>
              <a:rPr lang="it-IT" sz="1200" dirty="0">
                <a:solidFill>
                  <a:srgbClr val="5B677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Contratto Quadro ha tre fornitori aggiudicatari ai quali, a stessi prezzi, patti e condizioni, sono state assegnare determinate Pubbliche Amministrazioni </a:t>
            </a:r>
            <a:r>
              <a:rPr lang="it-IT" sz="1200" dirty="0" smtClean="0">
                <a:solidFill>
                  <a:srgbClr val="5B677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Centrali. La </a:t>
            </a:r>
            <a:r>
              <a:rPr lang="it-IT" sz="1200" dirty="0">
                <a:solidFill>
                  <a:srgbClr val="5B677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composizione dei lotti assegnata è pubblicata sul </a:t>
            </a:r>
            <a:r>
              <a:rPr lang="it-IT" sz="1200" dirty="0">
                <a:solidFill>
                  <a:srgbClr val="5B6770"/>
                </a:solidFill>
                <a:latin typeface="Calibri" panose="020F0502020204030204" pitchFamily="34" charset="0"/>
                <a:cs typeface="Arial" panose="020B0604020202020204" pitchFamily="34" charset="0"/>
                <a:hlinkClick r:id="rId9"/>
              </a:rPr>
              <a:t>sito </a:t>
            </a:r>
            <a:r>
              <a:rPr lang="it-IT" sz="1200" dirty="0" smtClean="0">
                <a:solidFill>
                  <a:srgbClr val="5B6770"/>
                </a:solidFill>
                <a:latin typeface="Calibri" panose="020F0502020204030204" pitchFamily="34" charset="0"/>
                <a:cs typeface="Arial" panose="020B0604020202020204" pitchFamily="34" charset="0"/>
                <a:hlinkClick r:id="rId9"/>
              </a:rPr>
              <a:t>dell’</a:t>
            </a:r>
            <a:r>
              <a:rPr lang="it-IT" sz="1200" dirty="0" err="1" smtClean="0">
                <a:solidFill>
                  <a:srgbClr val="5B6770"/>
                </a:solidFill>
                <a:latin typeface="Calibri" panose="020F0502020204030204" pitchFamily="34" charset="0"/>
                <a:cs typeface="Arial" panose="020B0604020202020204" pitchFamily="34" charset="0"/>
                <a:hlinkClick r:id="rId9"/>
              </a:rPr>
              <a:t>AgID</a:t>
            </a:r>
            <a:endParaRPr lang="it-IT" altLang="it-IT" sz="1200" dirty="0">
              <a:solidFill>
                <a:srgbClr val="5B677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664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S-RIPA 2 </a:t>
            </a:r>
            <a:r>
              <a:rPr lang="it-IT" dirty="0"/>
              <a:t>(1/2)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298047"/>
            <a:ext cx="71581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progettazione della rete e l’erogazione dei servizi di connettività della Rete Internazionale della PA, nonché servizi di sicurezza, VoIP, comunicazione evoluta e servizi professionali.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299528"/>
            <a:ext cx="3719409" cy="297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connettività IP comprendenti: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connettività Satellitare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connettività Terrestre Best </a:t>
            </a:r>
            <a:r>
              <a:rPr lang="it-IT" alt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Effort</a:t>
            </a:r>
            <a:endParaRPr lang="it-IT" alt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connettività Terrestre a banda Garantita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sicurezza comprendenti: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alt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Next</a:t>
            </a: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Generation </a:t>
            </a:r>
            <a:r>
              <a:rPr lang="it-IT" alt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Firewalling</a:t>
            </a:r>
            <a:endParaRPr lang="it-IT" alt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</a:t>
            </a:r>
            <a:r>
              <a:rPr lang="it-IT" alt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loss</a:t>
            </a: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it-IT" alt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leak</a:t>
            </a: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alt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prevention</a:t>
            </a:r>
            <a:endParaRPr lang="it-IT" alt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Anti-APT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4" y="6049447"/>
            <a:ext cx="7015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Potenziamento dell’offerta di connettività e della sicurezza della stessa, per le sedi Italiane all’estero dei Ministeri della Difesa e degli Esteri, dell’Agenzia delle Dogane e l’ICE.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5796855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S-RIPA 2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821B4C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4194572" y="2299528"/>
            <a:ext cx="3113069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inclusi nella fornitura</a:t>
            </a:r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VoIP e di Comunicazione Evoluta: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soluzione IP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telephony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soluzione IP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trunking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gestione del traffico off-net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videocomunicazione di qualità su IP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supporto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6302745-DBE3-42DE-AAEC-2DA888C6EBE2}"/>
              </a:ext>
            </a:extLst>
          </p:cNvPr>
          <p:cNvGrpSpPr/>
          <p:nvPr/>
        </p:nvGrpSpPr>
        <p:grpSpPr>
          <a:xfrm>
            <a:off x="7722964" y="3081600"/>
            <a:ext cx="2529216" cy="4358580"/>
            <a:chOff x="7722964" y="2734419"/>
            <a:chExt cx="2529216" cy="4358580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4788743"/>
              <a:ext cx="237626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72 mesi </a:t>
              </a:r>
              <a:r>
                <a:rPr lang="it-IT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(il fornitore garantisce la continuità dei servizi fino alla migrazione a un nuovo contratto)</a:t>
              </a:r>
              <a:endPara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1866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86761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dal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23/07/2020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53140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</a:t>
              </a:r>
              <a:r>
                <a:rPr lang="it-IT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dell’Accordo quadro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60 </a:t>
              </a: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mesi </a:t>
              </a: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+ 12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67214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 smtClean="0">
                  <a:solidFill>
                    <a:srgbClr val="404040"/>
                  </a:solidFill>
                  <a:ea typeface="ＭＳ Ｐゴシック"/>
                  <a:hlinkClick r:id="rId2"/>
                </a:rPr>
                <a:t>Scheda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sp>
          <p:nvSpPr>
            <p:cNvPr id="4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9740452" y="3892452"/>
              <a:ext cx="19267" cy="12332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734419"/>
              <a:ext cx="198523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Informatica, Elettronica, Telecomunicazioni e macchine per l'ufficio</a:t>
              </a:r>
            </a:p>
          </p:txBody>
        </p:sp>
        <p:pic>
          <p:nvPicPr>
            <p:cNvPr id="39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stipula contratto esecutivo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5" name="Rettangolo con angoli arrotondati 47">
            <a:hlinkClick r:id="rId8"/>
            <a:extLst>
              <a:ext uri="{FF2B5EF4-FFF2-40B4-BE49-F238E27FC236}">
                <a16:creationId xmlns:a16="http://schemas.microsoft.com/office/drawing/2014/main" id="{DF131A06-D23A-4B0C-8697-29B36FD21C2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821B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CONTRATTI </a:t>
            </a:r>
            <a:r>
              <a:rPr lang="it-IT" sz="1000" b="1" dirty="0">
                <a:solidFill>
                  <a:schemeClr val="bg1"/>
                </a:solidFill>
              </a:rPr>
              <a:t>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46" name="Elemento grafico 41">
            <a:extLst>
              <a:ext uri="{FF2B5EF4-FFF2-40B4-BE49-F238E27FC236}">
                <a16:creationId xmlns:a16="http://schemas.microsoft.com/office/drawing/2014/main" id="{D55AB854-B6B2-456D-B415-7A05C0B5255D}"/>
              </a:ext>
            </a:extLst>
          </p:cNvPr>
          <p:cNvSpPr/>
          <p:nvPr/>
        </p:nvSpPr>
        <p:spPr>
          <a:xfrm>
            <a:off x="9727870" y="4111221"/>
            <a:ext cx="188236" cy="200846"/>
          </a:xfrm>
          <a:custGeom>
            <a:avLst/>
            <a:gdLst>
              <a:gd name="connsiteX0" fmla="*/ 1389682 w 1401951"/>
              <a:gd name="connsiteY0" fmla="*/ 330258 h 1495873"/>
              <a:gd name="connsiteX1" fmla="*/ 710470 w 1401951"/>
              <a:gd name="connsiteY1" fmla="*/ 2191 h 1495873"/>
              <a:gd name="connsiteX2" fmla="*/ 691482 w 1401951"/>
              <a:gd name="connsiteY2" fmla="*/ 2191 h 1495873"/>
              <a:gd name="connsiteX3" fmla="*/ 12270 w 1401951"/>
              <a:gd name="connsiteY3" fmla="*/ 330258 h 1495873"/>
              <a:gd name="connsiteX4" fmla="*/ 0 w 1401951"/>
              <a:gd name="connsiteY4" fmla="*/ 350123 h 1495873"/>
              <a:gd name="connsiteX5" fmla="*/ 0 w 1401951"/>
              <a:gd name="connsiteY5" fmla="*/ 1146188 h 1495873"/>
              <a:gd name="connsiteX6" fmla="*/ 12270 w 1401951"/>
              <a:gd name="connsiteY6" fmla="*/ 1166054 h 1495873"/>
              <a:gd name="connsiteX7" fmla="*/ 691482 w 1401951"/>
              <a:gd name="connsiteY7" fmla="*/ 1493828 h 1495873"/>
              <a:gd name="connsiteX8" fmla="*/ 701122 w 1401951"/>
              <a:gd name="connsiteY8" fmla="*/ 1495873 h 1495873"/>
              <a:gd name="connsiteX9" fmla="*/ 710762 w 1401951"/>
              <a:gd name="connsiteY9" fmla="*/ 1493828 h 1495873"/>
              <a:gd name="connsiteX10" fmla="*/ 1389682 w 1401951"/>
              <a:gd name="connsiteY10" fmla="*/ 1165762 h 1495873"/>
              <a:gd name="connsiteX11" fmla="*/ 1401952 w 1401951"/>
              <a:gd name="connsiteY11" fmla="*/ 1145896 h 1495873"/>
              <a:gd name="connsiteX12" fmla="*/ 1401952 w 1401951"/>
              <a:gd name="connsiteY12" fmla="*/ 349831 h 1495873"/>
              <a:gd name="connsiteX13" fmla="*/ 1389682 w 1401951"/>
              <a:gd name="connsiteY13" fmla="*/ 330258 h 1495873"/>
              <a:gd name="connsiteX14" fmla="*/ 701122 w 1401951"/>
              <a:gd name="connsiteY14" fmla="*/ 46303 h 1495873"/>
              <a:gd name="connsiteX15" fmla="*/ 1329795 w 1401951"/>
              <a:gd name="connsiteY15" fmla="*/ 349831 h 1495873"/>
              <a:gd name="connsiteX16" fmla="*/ 1147503 w 1401951"/>
              <a:gd name="connsiteY16" fmla="*/ 437763 h 1495873"/>
              <a:gd name="connsiteX17" fmla="*/ 1143705 w 1401951"/>
              <a:gd name="connsiteY17" fmla="*/ 435426 h 1495873"/>
              <a:gd name="connsiteX18" fmla="*/ 519415 w 1401951"/>
              <a:gd name="connsiteY18" fmla="*/ 134236 h 1495873"/>
              <a:gd name="connsiteX19" fmla="*/ 701122 w 1401951"/>
              <a:gd name="connsiteY19" fmla="*/ 46303 h 1495873"/>
              <a:gd name="connsiteX20" fmla="*/ 469752 w 1401951"/>
              <a:gd name="connsiteY20" fmla="*/ 158775 h 1495873"/>
              <a:gd name="connsiteX21" fmla="*/ 1097548 w 1401951"/>
              <a:gd name="connsiteY21" fmla="*/ 461718 h 1495873"/>
              <a:gd name="connsiteX22" fmla="*/ 969009 w 1401951"/>
              <a:gd name="connsiteY22" fmla="*/ 523651 h 1495873"/>
              <a:gd name="connsiteX23" fmla="*/ 341505 w 1401951"/>
              <a:gd name="connsiteY23" fmla="*/ 221000 h 1495873"/>
              <a:gd name="connsiteX24" fmla="*/ 469752 w 1401951"/>
              <a:gd name="connsiteY24" fmla="*/ 158775 h 1495873"/>
              <a:gd name="connsiteX25" fmla="*/ 1112447 w 1401951"/>
              <a:gd name="connsiteY25" fmla="*/ 503493 h 1495873"/>
              <a:gd name="connsiteX26" fmla="*/ 1112447 w 1401951"/>
              <a:gd name="connsiteY26" fmla="*/ 732819 h 1495873"/>
              <a:gd name="connsiteX27" fmla="*/ 992380 w 1401951"/>
              <a:gd name="connsiteY27" fmla="*/ 790661 h 1495873"/>
              <a:gd name="connsiteX28" fmla="*/ 992380 w 1401951"/>
              <a:gd name="connsiteY28" fmla="*/ 561336 h 1495873"/>
              <a:gd name="connsiteX29" fmla="*/ 1112447 w 1401951"/>
              <a:gd name="connsiteY29" fmla="*/ 503493 h 1495873"/>
              <a:gd name="connsiteX30" fmla="*/ 1358132 w 1401951"/>
              <a:gd name="connsiteY30" fmla="*/ 1132458 h 1495873"/>
              <a:gd name="connsiteX31" fmla="*/ 722740 w 1401951"/>
              <a:gd name="connsiteY31" fmla="*/ 1439199 h 1495873"/>
              <a:gd name="connsiteX32" fmla="*/ 722740 w 1401951"/>
              <a:gd name="connsiteY32" fmla="*/ 691628 h 1495873"/>
              <a:gd name="connsiteX33" fmla="*/ 874358 w 1401951"/>
              <a:gd name="connsiteY33" fmla="*/ 618594 h 1495873"/>
              <a:gd name="connsiteX34" fmla="*/ 884582 w 1401951"/>
              <a:gd name="connsiteY34" fmla="*/ 589381 h 1495873"/>
              <a:gd name="connsiteX35" fmla="*/ 855369 w 1401951"/>
              <a:gd name="connsiteY35" fmla="*/ 579156 h 1495873"/>
              <a:gd name="connsiteX36" fmla="*/ 701122 w 1401951"/>
              <a:gd name="connsiteY36" fmla="*/ 653358 h 1495873"/>
              <a:gd name="connsiteX37" fmla="*/ 640358 w 1401951"/>
              <a:gd name="connsiteY37" fmla="*/ 624145 h 1495873"/>
              <a:gd name="connsiteX38" fmla="*/ 611145 w 1401951"/>
              <a:gd name="connsiteY38" fmla="*/ 634369 h 1495873"/>
              <a:gd name="connsiteX39" fmla="*/ 621369 w 1401951"/>
              <a:gd name="connsiteY39" fmla="*/ 663583 h 1495873"/>
              <a:gd name="connsiteX40" fmla="*/ 679212 w 1401951"/>
              <a:gd name="connsiteY40" fmla="*/ 691628 h 1495873"/>
              <a:gd name="connsiteX41" fmla="*/ 679212 w 1401951"/>
              <a:gd name="connsiteY41" fmla="*/ 1439199 h 1495873"/>
              <a:gd name="connsiteX42" fmla="*/ 43820 w 1401951"/>
              <a:gd name="connsiteY42" fmla="*/ 1132458 h 1495873"/>
              <a:gd name="connsiteX43" fmla="*/ 43820 w 1401951"/>
              <a:gd name="connsiteY43" fmla="*/ 384887 h 1495873"/>
              <a:gd name="connsiteX44" fmla="*/ 527594 w 1401951"/>
              <a:gd name="connsiteY44" fmla="*/ 618302 h 1495873"/>
              <a:gd name="connsiteX45" fmla="*/ 537235 w 1401951"/>
              <a:gd name="connsiteY45" fmla="*/ 620347 h 1495873"/>
              <a:gd name="connsiteX46" fmla="*/ 557100 w 1401951"/>
              <a:gd name="connsiteY46" fmla="*/ 608077 h 1495873"/>
              <a:gd name="connsiteX47" fmla="*/ 546875 w 1401951"/>
              <a:gd name="connsiteY47" fmla="*/ 578864 h 1495873"/>
              <a:gd name="connsiteX48" fmla="*/ 72449 w 1401951"/>
              <a:gd name="connsiteY48" fmla="*/ 349831 h 1495873"/>
              <a:gd name="connsiteX49" fmla="*/ 290089 w 1401951"/>
              <a:gd name="connsiteY49" fmla="*/ 244662 h 1495873"/>
              <a:gd name="connsiteX50" fmla="*/ 948268 w 1401951"/>
              <a:gd name="connsiteY50" fmla="*/ 562504 h 1495873"/>
              <a:gd name="connsiteX51" fmla="*/ 948560 w 1401951"/>
              <a:gd name="connsiteY51" fmla="*/ 562797 h 1495873"/>
              <a:gd name="connsiteX52" fmla="*/ 948560 w 1401951"/>
              <a:gd name="connsiteY52" fmla="*/ 825717 h 1495873"/>
              <a:gd name="connsiteX53" fmla="*/ 958784 w 1401951"/>
              <a:gd name="connsiteY53" fmla="*/ 844414 h 1495873"/>
              <a:gd name="connsiteX54" fmla="*/ 970470 w 1401951"/>
              <a:gd name="connsiteY54" fmla="*/ 847627 h 1495873"/>
              <a:gd name="connsiteX55" fmla="*/ 980110 w 1401951"/>
              <a:gd name="connsiteY55" fmla="*/ 845582 h 1495873"/>
              <a:gd name="connsiteX56" fmla="*/ 1143997 w 1401951"/>
              <a:gd name="connsiteY56" fmla="*/ 766414 h 1495873"/>
              <a:gd name="connsiteX57" fmla="*/ 1156267 w 1401951"/>
              <a:gd name="connsiteY57" fmla="*/ 746549 h 1495873"/>
              <a:gd name="connsiteX58" fmla="*/ 1156267 w 1401951"/>
              <a:gd name="connsiteY58" fmla="*/ 482167 h 1495873"/>
              <a:gd name="connsiteX59" fmla="*/ 1358424 w 1401951"/>
              <a:gd name="connsiteY59" fmla="*/ 384595 h 1495873"/>
              <a:gd name="connsiteX60" fmla="*/ 1358132 w 1401951"/>
              <a:gd name="connsiteY60" fmla="*/ 1132458 h 1495873"/>
              <a:gd name="connsiteX61" fmla="*/ 1358132 w 1401951"/>
              <a:gd name="connsiteY61" fmla="*/ 1132458 h 14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01951" h="1495873">
                <a:moveTo>
                  <a:pt x="1389682" y="330258"/>
                </a:moveTo>
                <a:lnTo>
                  <a:pt x="710470" y="2191"/>
                </a:lnTo>
                <a:cubicBezTo>
                  <a:pt x="704336" y="-730"/>
                  <a:pt x="697324" y="-730"/>
                  <a:pt x="691482" y="2191"/>
                </a:cubicBezTo>
                <a:lnTo>
                  <a:pt x="12270" y="330258"/>
                </a:lnTo>
                <a:cubicBezTo>
                  <a:pt x="4674" y="334055"/>
                  <a:pt x="0" y="341651"/>
                  <a:pt x="0" y="350123"/>
                </a:cubicBezTo>
                <a:lnTo>
                  <a:pt x="0" y="1146188"/>
                </a:lnTo>
                <a:cubicBezTo>
                  <a:pt x="0" y="1154660"/>
                  <a:pt x="4674" y="1162256"/>
                  <a:pt x="12270" y="1166054"/>
                </a:cubicBezTo>
                <a:lnTo>
                  <a:pt x="691482" y="1493828"/>
                </a:lnTo>
                <a:cubicBezTo>
                  <a:pt x="694403" y="1495289"/>
                  <a:pt x="697616" y="1495873"/>
                  <a:pt x="701122" y="1495873"/>
                </a:cubicBezTo>
                <a:cubicBezTo>
                  <a:pt x="704336" y="1495873"/>
                  <a:pt x="707549" y="1495289"/>
                  <a:pt x="710762" y="1493828"/>
                </a:cubicBezTo>
                <a:lnTo>
                  <a:pt x="1389682" y="1165762"/>
                </a:lnTo>
                <a:cubicBezTo>
                  <a:pt x="1397278" y="1161964"/>
                  <a:pt x="1401952" y="1154368"/>
                  <a:pt x="1401952" y="1145896"/>
                </a:cubicBezTo>
                <a:lnTo>
                  <a:pt x="1401952" y="349831"/>
                </a:lnTo>
                <a:cubicBezTo>
                  <a:pt x="1401952" y="341359"/>
                  <a:pt x="1397278" y="333763"/>
                  <a:pt x="1389682" y="330258"/>
                </a:cubicBezTo>
                <a:close/>
                <a:moveTo>
                  <a:pt x="701122" y="46303"/>
                </a:moveTo>
                <a:lnTo>
                  <a:pt x="1329795" y="349831"/>
                </a:lnTo>
                <a:lnTo>
                  <a:pt x="1147503" y="437763"/>
                </a:lnTo>
                <a:cubicBezTo>
                  <a:pt x="1146335" y="436887"/>
                  <a:pt x="1145166" y="436010"/>
                  <a:pt x="1143705" y="435426"/>
                </a:cubicBezTo>
                <a:lnTo>
                  <a:pt x="519415" y="134236"/>
                </a:lnTo>
                <a:lnTo>
                  <a:pt x="701122" y="46303"/>
                </a:lnTo>
                <a:close/>
                <a:moveTo>
                  <a:pt x="469752" y="158775"/>
                </a:moveTo>
                <a:lnTo>
                  <a:pt x="1097548" y="461718"/>
                </a:lnTo>
                <a:lnTo>
                  <a:pt x="969009" y="523651"/>
                </a:lnTo>
                <a:lnTo>
                  <a:pt x="341505" y="221000"/>
                </a:lnTo>
                <a:lnTo>
                  <a:pt x="469752" y="158775"/>
                </a:lnTo>
                <a:close/>
                <a:moveTo>
                  <a:pt x="1112447" y="503493"/>
                </a:moveTo>
                <a:lnTo>
                  <a:pt x="1112447" y="732819"/>
                </a:lnTo>
                <a:lnTo>
                  <a:pt x="992380" y="790661"/>
                </a:lnTo>
                <a:lnTo>
                  <a:pt x="992380" y="561336"/>
                </a:lnTo>
                <a:lnTo>
                  <a:pt x="1112447" y="503493"/>
                </a:lnTo>
                <a:close/>
                <a:moveTo>
                  <a:pt x="1358132" y="1132458"/>
                </a:moveTo>
                <a:lnTo>
                  <a:pt x="722740" y="1439199"/>
                </a:lnTo>
                <a:lnTo>
                  <a:pt x="722740" y="691628"/>
                </a:lnTo>
                <a:lnTo>
                  <a:pt x="874358" y="618594"/>
                </a:lnTo>
                <a:cubicBezTo>
                  <a:pt x="885167" y="613336"/>
                  <a:pt x="889841" y="600190"/>
                  <a:pt x="884582" y="589381"/>
                </a:cubicBezTo>
                <a:cubicBezTo>
                  <a:pt x="879324" y="578572"/>
                  <a:pt x="866178" y="573898"/>
                  <a:pt x="855369" y="579156"/>
                </a:cubicBezTo>
                <a:lnTo>
                  <a:pt x="701122" y="653358"/>
                </a:lnTo>
                <a:lnTo>
                  <a:pt x="640358" y="624145"/>
                </a:lnTo>
                <a:cubicBezTo>
                  <a:pt x="629549" y="618886"/>
                  <a:pt x="616403" y="623560"/>
                  <a:pt x="611145" y="634369"/>
                </a:cubicBezTo>
                <a:cubicBezTo>
                  <a:pt x="605886" y="645178"/>
                  <a:pt x="610560" y="658324"/>
                  <a:pt x="621369" y="663583"/>
                </a:cubicBezTo>
                <a:lnTo>
                  <a:pt x="679212" y="691628"/>
                </a:lnTo>
                <a:lnTo>
                  <a:pt x="679212" y="1439199"/>
                </a:lnTo>
                <a:lnTo>
                  <a:pt x="43820" y="1132458"/>
                </a:lnTo>
                <a:lnTo>
                  <a:pt x="43820" y="384887"/>
                </a:lnTo>
                <a:lnTo>
                  <a:pt x="527594" y="618302"/>
                </a:lnTo>
                <a:cubicBezTo>
                  <a:pt x="530808" y="619763"/>
                  <a:pt x="534021" y="620347"/>
                  <a:pt x="537235" y="620347"/>
                </a:cubicBezTo>
                <a:cubicBezTo>
                  <a:pt x="545415" y="620347"/>
                  <a:pt x="553302" y="615673"/>
                  <a:pt x="557100" y="608077"/>
                </a:cubicBezTo>
                <a:cubicBezTo>
                  <a:pt x="562358" y="597268"/>
                  <a:pt x="557684" y="584122"/>
                  <a:pt x="546875" y="578864"/>
                </a:cubicBezTo>
                <a:lnTo>
                  <a:pt x="72449" y="349831"/>
                </a:lnTo>
                <a:lnTo>
                  <a:pt x="290089" y="244662"/>
                </a:lnTo>
                <a:lnTo>
                  <a:pt x="948268" y="562504"/>
                </a:lnTo>
                <a:cubicBezTo>
                  <a:pt x="948268" y="562504"/>
                  <a:pt x="948560" y="562797"/>
                  <a:pt x="948560" y="562797"/>
                </a:cubicBezTo>
                <a:lnTo>
                  <a:pt x="948560" y="825717"/>
                </a:lnTo>
                <a:cubicBezTo>
                  <a:pt x="948560" y="833313"/>
                  <a:pt x="952357" y="840324"/>
                  <a:pt x="958784" y="844414"/>
                </a:cubicBezTo>
                <a:cubicBezTo>
                  <a:pt x="962290" y="846751"/>
                  <a:pt x="966380" y="847627"/>
                  <a:pt x="970470" y="847627"/>
                </a:cubicBezTo>
                <a:cubicBezTo>
                  <a:pt x="973683" y="847627"/>
                  <a:pt x="976897" y="847043"/>
                  <a:pt x="980110" y="845582"/>
                </a:cubicBezTo>
                <a:lnTo>
                  <a:pt x="1143997" y="766414"/>
                </a:lnTo>
                <a:cubicBezTo>
                  <a:pt x="1151593" y="762616"/>
                  <a:pt x="1156267" y="755021"/>
                  <a:pt x="1156267" y="746549"/>
                </a:cubicBezTo>
                <a:lnTo>
                  <a:pt x="1156267" y="482167"/>
                </a:lnTo>
                <a:lnTo>
                  <a:pt x="1358424" y="384595"/>
                </a:lnTo>
                <a:lnTo>
                  <a:pt x="1358132" y="1132458"/>
                </a:lnTo>
                <a:lnTo>
                  <a:pt x="1358132" y="1132458"/>
                </a:lnTo>
                <a:close/>
              </a:path>
            </a:pathLst>
          </a:custGeom>
          <a:solidFill>
            <a:srgbClr val="313840"/>
          </a:solidFill>
          <a:ln w="2917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pic>
        <p:nvPicPr>
          <p:cNvPr id="26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69" y="1159999"/>
            <a:ext cx="2700000" cy="1800000"/>
          </a:xfrm>
        </p:spPr>
      </p:pic>
    </p:spTree>
    <p:extLst>
      <p:ext uri="{BB962C8B-B14F-4D97-AF65-F5344CB8AC3E}">
        <p14:creationId xmlns:p14="http://schemas.microsoft.com/office/powerpoint/2010/main" val="371132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S-RIPA </a:t>
            </a:r>
            <a:r>
              <a:rPr lang="it-IT" dirty="0" smtClean="0"/>
              <a:t>2 (</a:t>
            </a:r>
            <a:r>
              <a:rPr lang="it-IT" dirty="0"/>
              <a:t>2/2)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1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821B4C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62" name="Tabella 61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627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945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2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Connettività della Rete Internazionale della PA, nonché servizi di sicurezza, VoIP, comunicazione evoluta e servizi professionali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23/07/2020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25/11/2025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RTI TIM S.p.A. - Leonardo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0B512C81-1BA8-47C2-BE49-46E4B5669B63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8" name="Picture 14" descr="Anteprima immagine">
            <a:extLst>
              <a:ext uri="{FF2B5EF4-FFF2-40B4-BE49-F238E27FC236}">
                <a16:creationId xmlns:a16="http://schemas.microsoft.com/office/drawing/2014/main" id="{DEB4A67C-9FE6-4A76-AD10-6015AC83B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302788CB-8197-48D9-BC4B-E65AB6BF1988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0" name="Picture 8" descr="Anteprima immagine">
            <a:extLst>
              <a:ext uri="{FF2B5EF4-FFF2-40B4-BE49-F238E27FC236}">
                <a16:creationId xmlns:a16="http://schemas.microsoft.com/office/drawing/2014/main" id="{99293A50-9CFE-41EF-AA52-4B5DAAF37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593B011-B5B3-4C4C-B557-1DAD56C72402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2" name="Picture 4">
            <a:extLst>
              <a:ext uri="{FF2B5EF4-FFF2-40B4-BE49-F238E27FC236}">
                <a16:creationId xmlns:a16="http://schemas.microsoft.com/office/drawing/2014/main" id="{FFC2344C-3B1C-4866-99E3-11CC24D24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E32C8B0-83D6-41A8-B4EC-A69C00624090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9" name="Picture 10" descr="Anteprima immagine">
            <a:extLst>
              <a:ext uri="{FF2B5EF4-FFF2-40B4-BE49-F238E27FC236}">
                <a16:creationId xmlns:a16="http://schemas.microsoft.com/office/drawing/2014/main" id="{74307779-713F-47A4-BFEB-CD160947D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F41B6429-4994-4BE6-A7ED-BDB74A93F1A8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8" descr="Anteprima immagine">
            <a:extLst>
              <a:ext uri="{FF2B5EF4-FFF2-40B4-BE49-F238E27FC236}">
                <a16:creationId xmlns:a16="http://schemas.microsoft.com/office/drawing/2014/main" id="{8E218796-130F-4902-BB78-C1F71540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E88C5308-A752-4216-B506-52117BD33CEA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2" descr="Anteprima immagine">
            <a:extLst>
              <a:ext uri="{FF2B5EF4-FFF2-40B4-BE49-F238E27FC236}">
                <a16:creationId xmlns:a16="http://schemas.microsoft.com/office/drawing/2014/main" id="{34F5E9A7-549F-4D78-8694-E8BFECC31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8903E072-016F-44B8-945A-B693B7A84274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6" descr="Anteprima immagine">
            <a:extLst>
              <a:ext uri="{FF2B5EF4-FFF2-40B4-BE49-F238E27FC236}">
                <a16:creationId xmlns:a16="http://schemas.microsoft.com/office/drawing/2014/main" id="{9D53110D-E737-4545-A03E-CF0CD50E9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E32CE3A-AAE6-4529-9223-0F4D2B24BFEF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351588" y="116052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404040"/>
                </a:solidFill>
              </a:rPr>
              <a:t>MERCEOLOGICI</a:t>
            </a:r>
            <a:endParaRPr lang="it-IT" sz="1000" b="1" dirty="0"/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FFC2344C-3B1C-4866-99E3-11CC24D24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198043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uppo 47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51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009081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059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Cybersecurity</a:t>
            </a:r>
            <a:r>
              <a:rPr lang="it-IT" dirty="0"/>
              <a:t> - prodotti e servizi </a:t>
            </a:r>
            <a:r>
              <a:rPr lang="it-IT" dirty="0" smtClean="0"/>
              <a:t>connessi (</a:t>
            </a:r>
            <a:r>
              <a:rPr lang="it-IT" dirty="0"/>
              <a:t>1/2)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2343030"/>
            <a:ext cx="3304109" cy="2480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Prodotti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Security Information and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Event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Management (SIEM)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Secure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Email Gateway (SEG)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Secure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Web Gateway (SWG)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Database Security (DB Security)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Data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Loss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Prevention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(DLP)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Privileged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Access Management (PAM)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Web Application Firewall (WAF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)</a:t>
            </a:r>
            <a:endParaRPr lang="it-IT" sz="1400" b="1" dirty="0" smtClean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Cybersecurity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prodotti e servizi connessi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02FE96A-5271-44AA-B1DE-BE3A1EE4096C}"/>
              </a:ext>
            </a:extLst>
          </p:cNvPr>
          <p:cNvGrpSpPr/>
          <p:nvPr/>
        </p:nvGrpSpPr>
        <p:grpSpPr>
          <a:xfrm>
            <a:off x="7722964" y="3081600"/>
            <a:ext cx="2529216" cy="1729826"/>
            <a:chOff x="7722964" y="2734419"/>
            <a:chExt cx="2529216" cy="1729826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40445" y="3883951"/>
              <a:ext cx="31583" cy="26296"/>
              <a:chOff x="3154355" y="5616237"/>
              <a:chExt cx="235225" cy="195849"/>
            </a:xfrm>
          </p:grpSpPr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197656" y="3325472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321207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 smtClean="0">
                  <a:solidFill>
                    <a:srgbClr val="404040"/>
                  </a:solidFill>
                </a:rPr>
                <a:t>Attiva dal 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23/03/2022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35762" y="3910247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dell’Accordo quadro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mesi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734419"/>
              <a:ext cx="198523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Informatica, Elettronica, Telecomunicazioni e macchine per l'ufficio</a:t>
              </a:r>
            </a:p>
          </p:txBody>
        </p:sp>
        <p:pic>
          <p:nvPicPr>
            <p:cNvPr id="40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22964" y="4755115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contratti</a:t>
            </a:r>
          </a:p>
          <a:p>
            <a:pPr>
              <a:spcAft>
                <a:spcPts val="45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massimo 24 mesi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Segnaposto immagine 9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00" y="1238480"/>
            <a:ext cx="2686017" cy="1700126"/>
          </a:xfrm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673235"/>
            <a:ext cx="7069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fornitura di prodotti per la gestione degli eventi di sicurezza e degli accessi, la protezione dei canali email, web e dati ed erogazione di servizi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connessi.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1" name="Rettangolo con angoli arrotondati 47">
            <a:hlinkClick r:id="rId7"/>
            <a:extLst>
              <a:ext uri="{FF2B5EF4-FFF2-40B4-BE49-F238E27FC236}">
                <a16:creationId xmlns:a16="http://schemas.microsoft.com/office/drawing/2014/main" id="{DF131A06-D23A-4B0C-8697-29B36FD21C2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588943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8"/>
              </a:rPr>
              <a:t>Scheda riassuntiva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5796855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acquisto</a:t>
            </a:r>
          </a:p>
          <a:p>
            <a:pPr>
              <a:spcAft>
                <a:spcPts val="450"/>
              </a:spcAft>
            </a:pP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Appalto specifico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678254" y="4111221"/>
            <a:ext cx="188236" cy="200846"/>
            <a:chOff x="3060700" y="4723156"/>
            <a:chExt cx="1401951" cy="1495873"/>
          </a:xfrm>
        </p:grpSpPr>
        <p:sp>
          <p:nvSpPr>
            <p:cNvPr id="31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909607" y="2343030"/>
            <a:ext cx="3304109" cy="3942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base 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connessi</a:t>
            </a:r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installazione, configurazione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formazione e affiancamento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manutenzione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Contact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Center ed help desk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hardening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su client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supporto specialistico</a:t>
            </a:r>
          </a:p>
          <a:p>
            <a:pPr>
              <a:spcAft>
                <a:spcPts val="450"/>
              </a:spcAft>
            </a:pPr>
            <a:endParaRPr lang="it-IT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450"/>
              </a:spcAft>
            </a:pP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aggiuntivi 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connessi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hardening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su altri sistemi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Data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Assessment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Privileged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Account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Assessment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professionali erogati dal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vendor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servizio di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incident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response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623" y="5321829"/>
            <a:ext cx="446402" cy="446402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8309462" y="5414225"/>
            <a:ext cx="643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821B4C"/>
                </a:solidFill>
              </a:rPr>
              <a:t>PNRR</a:t>
            </a:r>
            <a:endParaRPr lang="it-IT" sz="1100" b="1" dirty="0">
              <a:solidFill>
                <a:srgbClr val="821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47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8073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06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Lotto unico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23/03/2022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23/03/2024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Fastweb</a:t>
                      </a: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Telecom Italia - Leonardo - DGS –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Engineering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171450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Vodafone Italia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1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19D4CB2-6D43-42D0-A87F-A96214A6C320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3A428CF8-84DF-4BBD-9649-7F1F5670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FE94745-0733-442E-8122-8D40BE989C9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8" descr="Anteprima immagine">
            <a:extLst>
              <a:ext uri="{FF2B5EF4-FFF2-40B4-BE49-F238E27FC236}">
                <a16:creationId xmlns:a16="http://schemas.microsoft.com/office/drawing/2014/main" id="{CCCBAED4-A844-46D7-B90E-7389CE41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2C4A3B0-AA5F-4805-9B6B-AC93BF4C4814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1DE690F-CF21-46B9-AF63-A4A1139BE9A1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0" descr="Anteprima immagine">
            <a:extLst>
              <a:ext uri="{FF2B5EF4-FFF2-40B4-BE49-F238E27FC236}">
                <a16:creationId xmlns:a16="http://schemas.microsoft.com/office/drawing/2014/main" id="{9F9BFA9D-E8EF-4B0C-9154-A4ECA626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A507440-7ACC-4735-89CF-150A7DBB00D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8" descr="Anteprima immagine">
            <a:extLst>
              <a:ext uri="{FF2B5EF4-FFF2-40B4-BE49-F238E27FC236}">
                <a16:creationId xmlns:a16="http://schemas.microsoft.com/office/drawing/2014/main" id="{CC7295A7-25B1-4A70-9537-94387D6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B12CB21-DA04-4AB1-A2CA-E6F9075F7C06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A50CA18-6936-4779-80D6-0DFC0BDF4116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6" descr="Anteprima immagine">
            <a:extLst>
              <a:ext uri="{FF2B5EF4-FFF2-40B4-BE49-F238E27FC236}">
                <a16:creationId xmlns:a16="http://schemas.microsoft.com/office/drawing/2014/main" id="{0A56B7F7-80C9-4EB4-BAB6-FAF1D1CD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9DE9849-BAFD-4B14-B70C-48DA6DA74611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746300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66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Cybersecurity</a:t>
            </a:r>
            <a:r>
              <a:rPr lang="it-IT" dirty="0"/>
              <a:t> - prodotti e servizi </a:t>
            </a:r>
            <a:r>
              <a:rPr lang="it-IT" dirty="0" smtClean="0"/>
              <a:t>connessi (</a:t>
            </a:r>
            <a:r>
              <a:rPr lang="it-IT" dirty="0"/>
              <a:t>2/2)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206707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300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Cybersecurity</a:t>
            </a:r>
            <a:r>
              <a:rPr lang="it-IT" dirty="0" smtClean="0"/>
              <a:t> 2 </a:t>
            </a:r>
            <a:r>
              <a:rPr lang="it-IT" dirty="0"/>
              <a:t>- prodotti e servizi </a:t>
            </a:r>
            <a:r>
              <a:rPr lang="it-IT" dirty="0" smtClean="0"/>
              <a:t>connessi (</a:t>
            </a:r>
            <a:r>
              <a:rPr lang="it-IT" dirty="0"/>
              <a:t>1/2)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2343030"/>
            <a:ext cx="3304109" cy="2351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Prodotti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Next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Generation Firewall (NGFW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)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Network Access Control (NAC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)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Endpoint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Protection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Platform (EPP)/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Endpoint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Detection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&amp;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Response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(EDR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)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Server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Protection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Platform (SPP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)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Protezione Anti-Advanced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Persistent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Threat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(Anti-APT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)</a:t>
            </a:r>
            <a:endParaRPr lang="it-IT" sz="1400" b="1" dirty="0" smtClean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Cybersecurity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prodotti e servizi connessi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02FE96A-5271-44AA-B1DE-BE3A1EE4096C}"/>
              </a:ext>
            </a:extLst>
          </p:cNvPr>
          <p:cNvGrpSpPr/>
          <p:nvPr/>
        </p:nvGrpSpPr>
        <p:grpSpPr>
          <a:xfrm>
            <a:off x="7766288" y="3081600"/>
            <a:ext cx="2485892" cy="1617946"/>
            <a:chOff x="7766288" y="2734419"/>
            <a:chExt cx="2485892" cy="1617946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40445" y="3883951"/>
              <a:ext cx="31583" cy="26296"/>
              <a:chOff x="3154355" y="5616237"/>
              <a:chExt cx="235225" cy="195849"/>
            </a:xfrm>
          </p:grpSpPr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31569" y="3258501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3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66288" y="3279688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 smtClean="0">
                  <a:solidFill>
                    <a:srgbClr val="404040"/>
                  </a:solidFill>
                </a:rPr>
                <a:t>Attiva dal 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404040"/>
                  </a:solidFill>
                </a:rPr>
                <a:t>22/02/2023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66288" y="3798367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dell’Accordo quadro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mesi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734419"/>
              <a:ext cx="198523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Informatica, Elettronica, Telecomunicazioni e macchine per l'ufficio</a:t>
              </a:r>
            </a:p>
          </p:txBody>
        </p:sp>
        <p:pic>
          <p:nvPicPr>
            <p:cNvPr id="40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66288" y="4689019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contratti</a:t>
            </a:r>
          </a:p>
          <a:p>
            <a:pPr>
              <a:spcAft>
                <a:spcPts val="45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massimo 24 mesi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673235"/>
            <a:ext cx="7069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di prodotti per la sicurezza perimetrale, protezione degli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endpoint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anti-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apt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ed erogazione di servizi connessi per le Pubbliche Amministrazioni.</a:t>
            </a: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1" name="Rettangolo con angoli arrotondati 47">
            <a:hlinkClick r:id="rId6"/>
            <a:extLst>
              <a:ext uri="{FF2B5EF4-FFF2-40B4-BE49-F238E27FC236}">
                <a16:creationId xmlns:a16="http://schemas.microsoft.com/office/drawing/2014/main" id="{DF131A06-D23A-4B0C-8697-29B36FD21C2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588943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7"/>
              </a:rPr>
              <a:t>Scheda riassuntiva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19251" y="5851080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acquisto</a:t>
            </a:r>
          </a:p>
          <a:p>
            <a:pPr>
              <a:spcAft>
                <a:spcPts val="450"/>
              </a:spcAft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909607" y="2343030"/>
            <a:ext cx="3304109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connessi</a:t>
            </a:r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installazione e configurazione (inclusi nella fornitura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)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formazione e 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affiancamento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manutenzione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Contact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Center ed help desk (inclusi nel complesso dei corrispettivi previsti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)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595959"/>
                </a:solidFill>
                <a:latin typeface="Calibri" panose="020F0502020204030204" pitchFamily="34" charset="0"/>
              </a:rPr>
              <a:t>hardening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 su 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client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supporto 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specialistico</a:t>
            </a: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5362579"/>
            <a:ext cx="6893998" cy="108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Protezione dalle minacce informatiche più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comuni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Protezione dalle minacce informatiche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avanzate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Controllo degli accessi alla propria infrastruttura di rete da parte dei soli utenti e/o dispositivi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autorizzati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5070616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" name="Segnaposto immagin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50" y="1202339"/>
            <a:ext cx="2694000" cy="1677721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</p:pic>
      <p:grpSp>
        <p:nvGrpSpPr>
          <p:cNvPr id="37" name="Gruppo 36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744686" y="3778029"/>
            <a:ext cx="188236" cy="200846"/>
            <a:chOff x="3060700" y="4723156"/>
            <a:chExt cx="1401951" cy="1495873"/>
          </a:xfrm>
        </p:grpSpPr>
        <p:sp>
          <p:nvSpPr>
            <p:cNvPr id="41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44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0040740" y="3765716"/>
            <a:ext cx="188223" cy="199541"/>
            <a:chOff x="9654363" y="2195816"/>
            <a:chExt cx="188223" cy="199541"/>
          </a:xfrm>
          <a:noFill/>
        </p:grpSpPr>
        <p:sp>
          <p:nvSpPr>
            <p:cNvPr id="45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7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7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63" name="Immagine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02" y="5256359"/>
            <a:ext cx="446402" cy="446402"/>
          </a:xfrm>
          <a:prstGeom prst="rect">
            <a:avLst/>
          </a:prstGeom>
        </p:spPr>
      </p:pic>
      <p:sp>
        <p:nvSpPr>
          <p:cNvPr id="64" name="CasellaDiTesto 63"/>
          <p:cNvSpPr txBox="1"/>
          <p:nvPr/>
        </p:nvSpPr>
        <p:spPr>
          <a:xfrm>
            <a:off x="8319541" y="5348755"/>
            <a:ext cx="643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821B4C"/>
                </a:solidFill>
              </a:rPr>
              <a:t>PNRR</a:t>
            </a:r>
            <a:endParaRPr lang="it-IT" sz="1100" b="1" dirty="0">
              <a:solidFill>
                <a:srgbClr val="821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4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1500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06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Prodotti per la sicurezza perimetrale, protezione degli </a:t>
                      </a:r>
                      <a:r>
                        <a:rPr lang="it-IT" sz="105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endpoint</a:t>
                      </a:r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 e anti-APT ed erogazione di servizi connessi – Lotto PAC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22/02/2023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22/02/2025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Telecom Italia S.p.A. -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Maticmind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 - DGS S.p.A. - Scai Solution Group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per la sicurezza perimetrale, protezione degli </a:t>
                      </a:r>
                      <a:r>
                        <a:rPr lang="it-IT" sz="105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</a:t>
                      </a:r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anti-APT ed erogazione di servizi connessi – Lotto PAL Nord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22/02/2023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22/02/2025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Telecom Italia S.p.A. -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Maticmind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 - DGS S.p.A. - Scai Solution Group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355611"/>
                  </a:ext>
                </a:extLst>
              </a:tr>
              <a:tr h="2614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per la sicurezza perimetrale, protezione degli </a:t>
                      </a:r>
                      <a:r>
                        <a:rPr lang="it-IT" sz="105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</a:t>
                      </a:r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anti-APT ed erogazione di servizi connessi – Lotto PAL Centro Sud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22/02/2023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22/02/2025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Telecom Italia S.p.A. -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Maticmind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 - DGS S.p.A. - Scai Solution Group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882518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3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19D4CB2-6D43-42D0-A87F-A96214A6C320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3A428CF8-84DF-4BBD-9649-7F1F5670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FE94745-0733-442E-8122-8D40BE989C9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8" descr="Anteprima immagine">
            <a:extLst>
              <a:ext uri="{FF2B5EF4-FFF2-40B4-BE49-F238E27FC236}">
                <a16:creationId xmlns:a16="http://schemas.microsoft.com/office/drawing/2014/main" id="{CCCBAED4-A844-46D7-B90E-7389CE41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2C4A3B0-AA5F-4805-9B6B-AC93BF4C4814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1DE690F-CF21-46B9-AF63-A4A1139BE9A1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0" descr="Anteprima immagine">
            <a:extLst>
              <a:ext uri="{FF2B5EF4-FFF2-40B4-BE49-F238E27FC236}">
                <a16:creationId xmlns:a16="http://schemas.microsoft.com/office/drawing/2014/main" id="{9F9BFA9D-E8EF-4B0C-9154-A4ECA626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A507440-7ACC-4735-89CF-150A7DBB00D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8" descr="Anteprima immagine">
            <a:extLst>
              <a:ext uri="{FF2B5EF4-FFF2-40B4-BE49-F238E27FC236}">
                <a16:creationId xmlns:a16="http://schemas.microsoft.com/office/drawing/2014/main" id="{CC7295A7-25B1-4A70-9537-94387D6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B12CB21-DA04-4AB1-A2CA-E6F9075F7C06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2" descr="Anteprima immagine">
            <a:extLst>
              <a:ext uri="{FF2B5EF4-FFF2-40B4-BE49-F238E27FC236}">
                <a16:creationId xmlns:a16="http://schemas.microsoft.com/office/drawing/2014/main" id="{5BE8B28D-EFC7-486B-A364-879EE431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A50CA18-6936-4779-80D6-0DFC0BDF4116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6" descr="Anteprima immagine">
            <a:extLst>
              <a:ext uri="{FF2B5EF4-FFF2-40B4-BE49-F238E27FC236}">
                <a16:creationId xmlns:a16="http://schemas.microsoft.com/office/drawing/2014/main" id="{0A56B7F7-80C9-4EB4-BAB6-FAF1D1CD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9DE9849-BAFD-4B14-B70C-48DA6DA74611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Cybersecurity</a:t>
            </a:r>
            <a:r>
              <a:rPr lang="it-IT" dirty="0" smtClean="0"/>
              <a:t> 2 </a:t>
            </a:r>
            <a:r>
              <a:rPr lang="it-IT" dirty="0"/>
              <a:t>- prodotti e servizi </a:t>
            </a:r>
            <a:r>
              <a:rPr lang="it-IT" dirty="0" smtClean="0"/>
              <a:t>connessi (</a:t>
            </a:r>
            <a:r>
              <a:rPr lang="it-IT" dirty="0"/>
              <a:t>2/2)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746300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404040"/>
                </a:solidFill>
                <a:latin typeface="+mn-lt"/>
              </a:rPr>
              <a:t>MERCEOLOGICI / GEOGRAFICI</a:t>
            </a:r>
            <a:endParaRPr lang="it-IT" sz="1000" b="1" dirty="0"/>
          </a:p>
        </p:txBody>
      </p: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35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38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467253" y="1171266"/>
            <a:ext cx="188223" cy="199541"/>
            <a:chOff x="9654363" y="2195816"/>
            <a:chExt cx="188223" cy="199541"/>
          </a:xfrm>
          <a:noFill/>
        </p:grpSpPr>
        <p:sp>
          <p:nvSpPr>
            <p:cNvPr id="39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3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4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5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9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61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26" y="198043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26" y="239406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EE877949-D839-4F1D-8E01-3A28785E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26" y="281153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20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r="6379"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Digital </a:t>
            </a:r>
            <a:r>
              <a:rPr lang="it-IT" dirty="0" err="1" smtClean="0"/>
              <a:t>transformation</a:t>
            </a:r>
            <a:r>
              <a:rPr lang="it-IT" dirty="0" smtClean="0"/>
              <a:t> (1/3)</a:t>
            </a:r>
            <a:endParaRPr lang="it-IT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124447"/>
            <a:ext cx="4450566" cy="4372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previsti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Disegno della strategia 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digitale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Definizione 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Piano Strategico 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ICT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Disegno 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della Mappa dei servizi 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digitali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Disegno 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del modello di erogazione del servizio 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digitale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Disegno 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del processo digitale sotteso all’erogazione del 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servizio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Supporto 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specialistico per le attività propedeutiche all’implementazione del servizio 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digitale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Progettazione 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della transizione digitale</a:t>
            </a:r>
          </a:p>
          <a:p>
            <a:pPr marL="285750" indent="-285750" fontAlgn="ctr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Affiancamento 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alla transizione digitale </a:t>
            </a:r>
          </a:p>
          <a:p>
            <a:pPr marL="285750" indent="-285750" fontAlgn="ctr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PMO 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di programmi di digitalizzazione </a:t>
            </a:r>
          </a:p>
          <a:p>
            <a:pPr marL="285750" indent="-285750" fontAlgn="ctr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PMO 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di progetti cross ambito</a:t>
            </a:r>
          </a:p>
          <a:p>
            <a:pPr marL="285750" indent="-285750" fontAlgn="ctr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Supporto </a:t>
            </a: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alla gestione dei progetti e dei </a:t>
            </a:r>
            <a:r>
              <a:rPr lang="it-IT" sz="1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programmi</a:t>
            </a:r>
          </a:p>
          <a:p>
            <a:pPr marL="285750" indent="-285750" fontAlgn="ctr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595959"/>
                </a:solidFill>
                <a:latin typeface="Calibri" panose="020F0502020204030204" pitchFamily="34" charset="0"/>
              </a:rPr>
              <a:t>Servizi di supporto alla Governance</a:t>
            </a:r>
          </a:p>
          <a:p>
            <a:pPr fontAlgn="ctr">
              <a:spcAft>
                <a:spcPts val="450"/>
              </a:spcAft>
            </a:pPr>
            <a:endParaRPr lang="it-IT" sz="14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</a:t>
            </a:r>
            <a:r>
              <a:rPr lang="it-IT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transformation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02FE96A-5271-44AA-B1DE-BE3A1EE4096C}"/>
              </a:ext>
            </a:extLst>
          </p:cNvPr>
          <p:cNvGrpSpPr/>
          <p:nvPr/>
        </p:nvGrpSpPr>
        <p:grpSpPr>
          <a:xfrm>
            <a:off x="7722964" y="3081600"/>
            <a:ext cx="2529216" cy="1982316"/>
            <a:chOff x="7722964" y="2734419"/>
            <a:chExt cx="2529216" cy="1982316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40445" y="3883951"/>
              <a:ext cx="31583" cy="26296"/>
              <a:chOff x="3154355" y="5616237"/>
              <a:chExt cx="235225" cy="195849"/>
            </a:xfrm>
          </p:grpSpPr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7312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9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92207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 smtClean="0">
                  <a:solidFill>
                    <a:srgbClr val="404040"/>
                  </a:solidFill>
                </a:rPr>
                <a:t>Attiva 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15/09/2021 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62737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dell’Accordo quadro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</a:t>
              </a: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mesi </a:t>
              </a: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+ 6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734419"/>
              <a:ext cx="198523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Informatica, Elettronica, Telecomunicazioni e macchine per l'ufficio</a:t>
              </a:r>
            </a:p>
          </p:txBody>
        </p:sp>
        <p:pic>
          <p:nvPicPr>
            <p:cNvPr id="40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03473" y="5018426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contratti</a:t>
            </a:r>
          </a:p>
          <a:p>
            <a:pPr>
              <a:spcAft>
                <a:spcPts val="45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fino a scadenza AQ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476375"/>
            <a:ext cx="6893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l’affidamento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servizi di Digital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Transformation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 le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P.A..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1" name="Rettangolo con angoli arrotondati 47">
            <a:hlinkClick r:id="rId6"/>
            <a:extLst>
              <a:ext uri="{FF2B5EF4-FFF2-40B4-BE49-F238E27FC236}">
                <a16:creationId xmlns:a16="http://schemas.microsoft.com/office/drawing/2014/main" id="{DF131A06-D23A-4B0C-8697-29B36FD21C2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711230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7"/>
              </a:rPr>
              <a:t>Scheda </a:t>
            </a: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7"/>
              </a:rPr>
              <a:t>riassuntiva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6126941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acquisto</a:t>
            </a:r>
          </a:p>
          <a:p>
            <a:pPr>
              <a:spcAft>
                <a:spcPts val="450"/>
              </a:spcAft>
            </a:pP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ttangolo con angoli arrotondati 54">
            <a:extLst>
              <a:ext uri="{FF2B5EF4-FFF2-40B4-BE49-F238E27FC236}">
                <a16:creationId xmlns:a16="http://schemas.microsoft.com/office/drawing/2014/main" id="{E7C5642C-E01A-4FAC-B085-64FD1F4A76E1}"/>
              </a:ext>
            </a:extLst>
          </p:cNvPr>
          <p:cNvSpPr/>
          <p:nvPr/>
        </p:nvSpPr>
        <p:spPr>
          <a:xfrm>
            <a:off x="4895620" y="2196455"/>
            <a:ext cx="2395296" cy="2517968"/>
          </a:xfrm>
          <a:prstGeom prst="roundRect">
            <a:avLst>
              <a:gd name="adj" fmla="val 5018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8973AF4-7712-479D-AE95-9E01D03C666F}"/>
              </a:ext>
            </a:extLst>
          </p:cNvPr>
          <p:cNvSpPr txBox="1"/>
          <p:nvPr/>
        </p:nvSpPr>
        <p:spPr>
          <a:xfrm>
            <a:off x="5278958" y="2252210"/>
            <a:ext cx="192805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il solo servizio di PMO di progetti cross ambito, i contratti esecutivi hanno una durata massima pari a quella del contratto esecutivo da monitorare,  stipulato in </a:t>
            </a:r>
            <a:r>
              <a:rPr lang="it-IT" sz="11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adesione a due o più gare strategiche rientranti nel Piano Triennale</a:t>
            </a:r>
            <a:r>
              <a:rPr lang="it-IT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di maggiore durata, a condizione che </a:t>
            </a:r>
            <a:r>
              <a:rPr lang="it-IT" sz="11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tutta la durata prevista siano attivi almeno due contratti esecutivi</a:t>
            </a:r>
            <a:r>
              <a:rPr lang="it-IT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riferiti a gare strategiche diverse.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4980274" y="2285325"/>
            <a:ext cx="219785" cy="307777"/>
            <a:chOff x="3511483" y="2808671"/>
            <a:chExt cx="219785" cy="307777"/>
          </a:xfrm>
        </p:grpSpPr>
        <p:sp>
          <p:nvSpPr>
            <p:cNvPr id="27" name="Figura a mano libera: forma 58">
              <a:extLst>
                <a:ext uri="{FF2B5EF4-FFF2-40B4-BE49-F238E27FC236}">
                  <a16:creationId xmlns:a16="http://schemas.microsoft.com/office/drawing/2014/main" id="{0126FEF3-3E33-416D-810D-4694AB4C61BD}"/>
                </a:ext>
              </a:extLst>
            </p:cNvPr>
            <p:cNvSpPr/>
            <p:nvPr/>
          </p:nvSpPr>
          <p:spPr>
            <a:xfrm>
              <a:off x="3517238" y="2850782"/>
              <a:ext cx="214030" cy="214030"/>
            </a:xfrm>
            <a:custGeom>
              <a:avLst/>
              <a:gdLst>
                <a:gd name="connsiteX0" fmla="*/ 76200 w 152400"/>
                <a:gd name="connsiteY0" fmla="*/ 14288 h 152400"/>
                <a:gd name="connsiteX1" fmla="*/ 138113 w 152400"/>
                <a:gd name="connsiteY1" fmla="*/ 76200 h 152400"/>
                <a:gd name="connsiteX2" fmla="*/ 76200 w 152400"/>
                <a:gd name="connsiteY2" fmla="*/ 138113 h 152400"/>
                <a:gd name="connsiteX3" fmla="*/ 14288 w 152400"/>
                <a:gd name="connsiteY3" fmla="*/ 76200 h 152400"/>
                <a:gd name="connsiteX4" fmla="*/ 76200 w 152400"/>
                <a:gd name="connsiteY4" fmla="*/ 14288 h 152400"/>
                <a:gd name="connsiteX5" fmla="*/ 76200 w 152400"/>
                <a:gd name="connsiteY5" fmla="*/ 0 h 152400"/>
                <a:gd name="connsiteX6" fmla="*/ 0 w 152400"/>
                <a:gd name="connsiteY6" fmla="*/ 76200 h 152400"/>
                <a:gd name="connsiteX7" fmla="*/ 76200 w 152400"/>
                <a:gd name="connsiteY7" fmla="*/ 152400 h 152400"/>
                <a:gd name="connsiteX8" fmla="*/ 152400 w 152400"/>
                <a:gd name="connsiteY8" fmla="*/ 76200 h 152400"/>
                <a:gd name="connsiteX9" fmla="*/ 76200 w 152400"/>
                <a:gd name="connsiteY9" fmla="*/ 0 h 152400"/>
                <a:gd name="connsiteX10" fmla="*/ 76200 w 152400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52400">
                  <a:moveTo>
                    <a:pt x="76200" y="14288"/>
                  </a:moveTo>
                  <a:cubicBezTo>
                    <a:pt x="110490" y="14288"/>
                    <a:pt x="138113" y="41910"/>
                    <a:pt x="138113" y="76200"/>
                  </a:cubicBezTo>
                  <a:cubicBezTo>
                    <a:pt x="138113" y="110490"/>
                    <a:pt x="110490" y="138113"/>
                    <a:pt x="76200" y="138113"/>
                  </a:cubicBezTo>
                  <a:cubicBezTo>
                    <a:pt x="41910" y="138113"/>
                    <a:pt x="14288" y="110490"/>
                    <a:pt x="14288" y="76200"/>
                  </a:cubicBezTo>
                  <a:cubicBezTo>
                    <a:pt x="14288" y="41910"/>
                    <a:pt x="41910" y="14288"/>
                    <a:pt x="76200" y="14288"/>
                  </a:cubicBezTo>
                  <a:moveTo>
                    <a:pt x="76200" y="0"/>
                  </a:moveTo>
                  <a:cubicBezTo>
                    <a:pt x="34290" y="0"/>
                    <a:pt x="0" y="34290"/>
                    <a:pt x="0" y="76200"/>
                  </a:cubicBezTo>
                  <a:cubicBezTo>
                    <a:pt x="0" y="118110"/>
                    <a:pt x="34290" y="152400"/>
                    <a:pt x="76200" y="152400"/>
                  </a:cubicBezTo>
                  <a:cubicBezTo>
                    <a:pt x="118110" y="152400"/>
                    <a:pt x="152400" y="118110"/>
                    <a:pt x="152400" y="76200"/>
                  </a:cubicBezTo>
                  <a:cubicBezTo>
                    <a:pt x="152400" y="34290"/>
                    <a:pt x="118110" y="0"/>
                    <a:pt x="76200" y="0"/>
                  </a:cubicBezTo>
                  <a:lnTo>
                    <a:pt x="76200" y="0"/>
                  </a:lnTo>
                  <a:close/>
                </a:path>
              </a:pathLst>
            </a:custGeom>
            <a:solidFill>
              <a:srgbClr val="3138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FEDBB1E2-E8D5-4F94-BB24-7E53D7A156DC}"/>
                </a:ext>
              </a:extLst>
            </p:cNvPr>
            <p:cNvSpPr txBox="1"/>
            <p:nvPr/>
          </p:nvSpPr>
          <p:spPr>
            <a:xfrm>
              <a:off x="3511483" y="2808671"/>
              <a:ext cx="214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b="1" dirty="0">
                  <a:solidFill>
                    <a:srgbClr val="313840"/>
                  </a:solidFill>
                </a:rPr>
                <a:t>i</a:t>
              </a:r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678254" y="4111221"/>
            <a:ext cx="188236" cy="200846"/>
            <a:chOff x="3060700" y="4723156"/>
            <a:chExt cx="1401951" cy="1495873"/>
          </a:xfrm>
        </p:grpSpPr>
        <p:sp>
          <p:nvSpPr>
            <p:cNvPr id="3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43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9974308" y="4098908"/>
            <a:ext cx="188223" cy="199541"/>
            <a:chOff x="9654363" y="2195816"/>
            <a:chExt cx="188223" cy="199541"/>
          </a:xfrm>
          <a:noFill/>
        </p:grpSpPr>
        <p:sp>
          <p:nvSpPr>
            <p:cNvPr id="44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5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7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8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53" name="Immagin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83" y="5538064"/>
            <a:ext cx="446402" cy="446402"/>
          </a:xfrm>
          <a:prstGeom prst="rect">
            <a:avLst/>
          </a:prstGeom>
        </p:spPr>
      </p:pic>
      <p:sp>
        <p:nvSpPr>
          <p:cNvPr id="57" name="CasellaDiTesto 56"/>
          <p:cNvSpPr txBox="1"/>
          <p:nvPr/>
        </p:nvSpPr>
        <p:spPr>
          <a:xfrm>
            <a:off x="8294022" y="5630460"/>
            <a:ext cx="643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821B4C"/>
                </a:solidFill>
              </a:rPr>
              <a:t>PNRR</a:t>
            </a:r>
            <a:endParaRPr lang="it-IT" sz="1100" b="1" dirty="0">
              <a:solidFill>
                <a:srgbClr val="821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10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algn="r">
          <a:defRPr sz="1100" b="1" dirty="0">
            <a:solidFill>
              <a:srgbClr val="821B4C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17745</TotalTime>
  <Words>7092</Words>
  <Application>Microsoft Office PowerPoint</Application>
  <PresentationFormat>Personalizzato</PresentationFormat>
  <Paragraphs>1499</Paragraphs>
  <Slides>43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0" baseType="lpstr">
      <vt:lpstr>ＭＳ Ｐゴシック</vt:lpstr>
      <vt:lpstr>Arial</vt:lpstr>
      <vt:lpstr>Calibri</vt:lpstr>
      <vt:lpstr>Courier New</vt:lpstr>
      <vt:lpstr>Lucida Grande</vt:lpstr>
      <vt:lpstr>Wingdings</vt:lpstr>
      <vt:lpstr>Office Theme</vt:lpstr>
      <vt:lpstr>Presentazione standard di PowerPoint</vt:lpstr>
      <vt:lpstr>Presentazione standard di PowerPoint</vt:lpstr>
      <vt:lpstr>Catalogo di Funzionalità CRM SaaS (1/2)</vt:lpstr>
      <vt:lpstr>Catalogo di Funzionalità CRM SaaS (2/2)</vt:lpstr>
      <vt:lpstr>Cybersecurity - prodotti e servizi connessi (1/2)</vt:lpstr>
      <vt:lpstr>Cybersecurity - prodotti e servizi connessi (2/2)</vt:lpstr>
      <vt:lpstr>Cybersecurity 2 - prodotti e servizi connessi (1/2)</vt:lpstr>
      <vt:lpstr>Cybersecurity 2 - prodotti e servizi connessi (2/2)</vt:lpstr>
      <vt:lpstr>Digital transformation (1/3)</vt:lpstr>
      <vt:lpstr>Digital transformation (2/2)</vt:lpstr>
      <vt:lpstr>Funzionalità BI SaaS (1/2)</vt:lpstr>
      <vt:lpstr>Funzionalità BI SaaS (2/2)</vt:lpstr>
      <vt:lpstr>Public cloud - IaaS e PaaS (1/3)</vt:lpstr>
      <vt:lpstr>Presentazione standard di PowerPoint</vt:lpstr>
      <vt:lpstr>Public cloud - IaaS e PaaS (3/3)</vt:lpstr>
      <vt:lpstr>Public Cloud SaaS - Produttività Individuale e Collaboration (1/2)</vt:lpstr>
      <vt:lpstr>Public Cloud SaaS - Produttività Individuale e Collaboration (2/2)</vt:lpstr>
      <vt:lpstr>Sanità Digitale - Sistemi Informativi Gestionali (1/2)</vt:lpstr>
      <vt:lpstr>Sanità Digitale - Sistemi Informativi Gestionali (2/2)</vt:lpstr>
      <vt:lpstr>Servizi applicativi 2 (1/5)</vt:lpstr>
      <vt:lpstr>Presentazione standard di PowerPoint</vt:lpstr>
      <vt:lpstr>Presentazione standard di PowerPoint</vt:lpstr>
      <vt:lpstr>Presentazione standard di PowerPoint</vt:lpstr>
      <vt:lpstr>Servizi applicativi 2 (5/5)</vt:lpstr>
      <vt:lpstr>Servizi Applicativi di Data management e servizi di PMO (1/2)</vt:lpstr>
      <vt:lpstr>Servizi Applicativi di Data management e servizi di PMO (2/2)</vt:lpstr>
      <vt:lpstr>Servizi applicativi e accessori in ottica cloud e PMO 2 – PAC (1/2)</vt:lpstr>
      <vt:lpstr>Servizi applicativi e accessori in ottica cloud e PMO 2 – PAC (2/2)</vt:lpstr>
      <vt:lpstr>Servizi applicativi in ottica cloud e PMO (1/3)</vt:lpstr>
      <vt:lpstr>Presentazione standard di PowerPoint</vt:lpstr>
      <vt:lpstr>Servizi applicativi in ottica cloud e PMO (1/3)</vt:lpstr>
      <vt:lpstr>Servizi applicativi e di supporto Sanità Digitale - sistemi informativi clinico-assistenziali (1/2)</vt:lpstr>
      <vt:lpstr>Servizi applicativi e di supporto Sanità Digitale - sistemi informativi clinico-assistenziali (2/2)</vt:lpstr>
      <vt:lpstr>Servizi applicativi in ambito Sanità Digitale - sistemi informativi sanitari e servizi al cittadino (1/2)</vt:lpstr>
      <vt:lpstr>Servizi applicativi in ambito Sanità Digitale - sistemi informativi sanitari e servizi al cittadino (2/2)</vt:lpstr>
      <vt:lpstr>System management 3 (1/2)</vt:lpstr>
      <vt:lpstr>System management 3 (2/2)</vt:lpstr>
      <vt:lpstr>Presentazione standard di PowerPoint</vt:lpstr>
      <vt:lpstr>SPC Connettività (1/2)</vt:lpstr>
      <vt:lpstr>SPC Connettività (2/2)</vt:lpstr>
      <vt:lpstr>S-RIPA 2 (1/2)</vt:lpstr>
      <vt:lpstr>S-RIPA 2 (2/2)</vt:lpstr>
      <vt:lpstr>Presentazione standard di PowerPoint</vt:lpstr>
    </vt:vector>
  </TitlesOfParts>
  <Company>.Cri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 Pirone</dc:creator>
  <cp:lastModifiedBy>Pasotti Alessandro</cp:lastModifiedBy>
  <cp:revision>1722</cp:revision>
  <cp:lastPrinted>2015-04-20T11:19:35Z</cp:lastPrinted>
  <dcterms:created xsi:type="dcterms:W3CDTF">2015-04-16T14:31:18Z</dcterms:created>
  <dcterms:modified xsi:type="dcterms:W3CDTF">2023-07-07T09:02:57Z</dcterms:modified>
</cp:coreProperties>
</file>